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7" r:id="rId2"/>
    <p:sldId id="258" r:id="rId3"/>
    <p:sldId id="259" r:id="rId4"/>
    <p:sldId id="270" r:id="rId5"/>
    <p:sldId id="260" r:id="rId6"/>
    <p:sldId id="261" r:id="rId7"/>
    <p:sldId id="262" r:id="rId8"/>
    <p:sldId id="269" r:id="rId9"/>
    <p:sldId id="263" r:id="rId10"/>
    <p:sldId id="264" r:id="rId11"/>
    <p:sldId id="265" r:id="rId12"/>
    <p:sldId id="266" r:id="rId13"/>
    <p:sldId id="268" r:id="rId14"/>
    <p:sldId id="267" r:id="rId15"/>
    <p:sldId id="271" r:id="rId16"/>
    <p:sldId id="272" r:id="rId17"/>
    <p:sldId id="273" r:id="rId18"/>
    <p:sldId id="274" r:id="rId19"/>
    <p:sldId id="275" r:id="rId20"/>
    <p:sldId id="277" r:id="rId21"/>
    <p:sldId id="276"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77" d="100"/>
          <a:sy n="77" d="100"/>
        </p:scale>
        <p:origin x="-1176"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DA4E4E-0C6B-4472-B050-EE99D00556F2}" type="datetimeFigureOut">
              <a:rPr lang="en-US" smtClean="0"/>
              <a:t>12/7/2014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E1BDAA-2D48-4EA2-A3A6-E9832829A216}" type="slidenum">
              <a:rPr lang="en-US" smtClean="0"/>
              <a:t>‹#›</a:t>
            </a:fld>
            <a:endParaRPr lang="en-US"/>
          </a:p>
        </p:txBody>
      </p:sp>
    </p:spTree>
    <p:extLst>
      <p:ext uri="{BB962C8B-B14F-4D97-AF65-F5344CB8AC3E}">
        <p14:creationId xmlns:p14="http://schemas.microsoft.com/office/powerpoint/2010/main" val="941231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40755DB1-5F39-4AF6-951E-D2E5D154EAEE}" type="slidenum">
              <a:rPr lang="en-US" sz="1200">
                <a:solidFill>
                  <a:prstClr val="black"/>
                </a:solidFill>
              </a:rPr>
              <a:pPr/>
              <a:t>1</a:t>
            </a:fld>
            <a:endParaRPr lang="en-US" sz="1200">
              <a:solidFill>
                <a:prstClr val="black"/>
              </a:solidFill>
            </a:endParaRPr>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Arial" pitchFamily="34" charset="0"/>
                <a:ea typeface="ＭＳ Ｐゴシック" pitchFamily="34" charset="-128"/>
                <a:cs typeface="Arial" pitchFamily="34" charset="0"/>
              </a:rPr>
              <a:t>Welcome to </a:t>
            </a:r>
            <a:r>
              <a:rPr lang="ja-JP" altLang="en-US" smtClean="0">
                <a:latin typeface="Arial" pitchFamily="34" charset="0"/>
                <a:ea typeface="ＭＳ Ｐゴシック" pitchFamily="34" charset="-128"/>
                <a:cs typeface="Arial" pitchFamily="34" charset="0"/>
              </a:rPr>
              <a:t>“</a:t>
            </a:r>
            <a:r>
              <a:rPr lang="en-US" altLang="ja-JP" smtClean="0">
                <a:latin typeface="Arial" pitchFamily="34" charset="0"/>
                <a:ea typeface="ＭＳ Ｐゴシック" pitchFamily="34" charset="-128"/>
                <a:cs typeface="Arial" pitchFamily="34" charset="0"/>
              </a:rPr>
              <a:t>APA Formatting and Style Guide</a:t>
            </a:r>
            <a:r>
              <a:rPr lang="ja-JP" altLang="en-US" smtClean="0">
                <a:latin typeface="Arial" pitchFamily="34" charset="0"/>
                <a:ea typeface="ＭＳ Ｐゴシック" pitchFamily="34" charset="-128"/>
                <a:cs typeface="Arial" pitchFamily="34" charset="0"/>
              </a:rPr>
              <a:t>”</a:t>
            </a:r>
            <a:r>
              <a:rPr lang="en-US" altLang="ja-JP" smtClean="0">
                <a:latin typeface="Arial" pitchFamily="34" charset="0"/>
                <a:ea typeface="ＭＳ Ｐゴシック" pitchFamily="34" charset="-128"/>
                <a:cs typeface="Arial" pitchFamily="34" charset="0"/>
              </a:rPr>
              <a:t>. This Power Point Presentation is designed to introduce your students to the basics of APA Formatting and Style Guide. You might want to supplement the presentation with more detailed information posted on Purdue OWL http://owl.english.purdue.edu/owl/resource/560/01/</a:t>
            </a:r>
          </a:p>
          <a:p>
            <a:pPr eaLnBrk="1" hangingPunct="1"/>
            <a:endParaRPr lang="en-US" smtClean="0">
              <a:latin typeface="Arial" pitchFamily="34" charset="0"/>
              <a:ea typeface="ＭＳ Ｐゴシック" pitchFamily="34" charset="-128"/>
              <a:cs typeface="Arial" pitchFamily="34" charset="0"/>
            </a:endParaRPr>
          </a:p>
          <a:p>
            <a:pPr eaLnBrk="1" hangingPunct="1"/>
            <a:r>
              <a:rPr lang="en-US" smtClean="0">
                <a:latin typeface="Arial" pitchFamily="34" charset="0"/>
                <a:ea typeface="ＭＳ Ｐゴシック" pitchFamily="34" charset="-128"/>
                <a:cs typeface="Arial" pitchFamily="34" charset="0"/>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smtClean="0">
                <a:latin typeface="Arial" pitchFamily="34" charset="0"/>
                <a:ea typeface="ＭＳ Ｐゴシック" pitchFamily="34" charset="-128"/>
              </a:rPr>
              <a:t>This slide provides basic rules related to creating references entries. </a:t>
            </a:r>
          </a:p>
        </p:txBody>
      </p:sp>
      <p:sp>
        <p:nvSpPr>
          <p:cNvPr id="296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DAFFD1CD-59B9-4F20-AE43-1157509512D9}" type="slidenum">
              <a:rPr lang="en-US" sz="1200"/>
              <a:pPr/>
              <a:t>10</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ln/>
        </p:spPr>
      </p:sp>
      <p:sp>
        <p:nvSpPr>
          <p:cNvPr id="3174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smtClean="0">
                <a:latin typeface="Arial" pitchFamily="34" charset="0"/>
                <a:ea typeface="ＭＳ Ｐゴシック" pitchFamily="34" charset="-128"/>
              </a:rPr>
              <a:t>This slide provides basic rules related to creating references entries. </a:t>
            </a:r>
          </a:p>
          <a:p>
            <a:pPr eaLnBrk="1" hangingPunct="1">
              <a:lnSpc>
                <a:spcPct val="90000"/>
              </a:lnSpc>
            </a:pPr>
            <a:endParaRPr lang="en-US" sz="1000" smtClean="0">
              <a:latin typeface="Arial" pitchFamily="34" charset="0"/>
              <a:ea typeface="ＭＳ Ｐゴシック" pitchFamily="34" charset="-128"/>
            </a:endParaRPr>
          </a:p>
        </p:txBody>
      </p:sp>
      <p:sp>
        <p:nvSpPr>
          <p:cNvPr id="317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1645F689-D326-4538-BBD7-6907C70E147A}" type="slidenum">
              <a:rPr lang="en-US" sz="1200"/>
              <a:pPr/>
              <a:t>11</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ln/>
        </p:spPr>
      </p:sp>
      <p:sp>
        <p:nvSpPr>
          <p:cNvPr id="3379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smtClean="0">
                <a:latin typeface="Arial" pitchFamily="34" charset="0"/>
                <a:ea typeface="ＭＳ Ｐゴシック" pitchFamily="34" charset="-128"/>
              </a:rPr>
              <a:t>APA is a complex system of citation, which is time-consuming to learn and difficult to keep in mind. To help students handle the requirements of APA format, this slide introduces a strategy of surviving APA.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The facilitator should stress the importance of correct identification of a type of source: e.g., Is it an article from a newspaper or from a scholarly journal? Hard copy or electronic version?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When the source type is identified correctly, it</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s fairly easy to find a sample of a similar reference in the APA chapter of a composition book  or in an on-line APA resource. The APA guide on the OWL website is particularly easy to browse since its links are organized by types of sources—scroll down to the box of links http://owl.english.purdue.edu/owl/resource/560/01/</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After a sample is found, all it takes is to mirror it precisely and arrange entries in the alphabetical order.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Note: Many electronic library databases, e.g. Proquest, have citation feature. The useful strategy is to save and import into a references list citation entries (make sure you choose APA format) while doing literature search. You can always delete later reference entries of the sources you</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re not going to use in the paper.</a:t>
            </a:r>
            <a:endParaRPr lang="en-US" sz="1000" smtClean="0">
              <a:latin typeface="Arial" pitchFamily="34" charset="0"/>
              <a:ea typeface="ＭＳ Ｐゴシック" pitchFamily="34" charset="-128"/>
            </a:endParaRPr>
          </a:p>
        </p:txBody>
      </p:sp>
      <p:sp>
        <p:nvSpPr>
          <p:cNvPr id="3379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2A489D38-16DD-473D-86B1-2403410E359A}" type="slidenum">
              <a:rPr lang="en-US" sz="1200"/>
              <a:pPr/>
              <a:t>12</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E1BDAA-2D48-4EA2-A3A6-E9832829A216}" type="slidenum">
              <a:rPr lang="en-US" smtClean="0"/>
              <a:t>13</a:t>
            </a:fld>
            <a:endParaRPr lang="en-US"/>
          </a:p>
        </p:txBody>
      </p:sp>
    </p:spTree>
    <p:extLst>
      <p:ext uri="{BB962C8B-B14F-4D97-AF65-F5344CB8AC3E}">
        <p14:creationId xmlns:p14="http://schemas.microsoft.com/office/powerpoint/2010/main" val="3647415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smtClean="0">
                <a:latin typeface="Arial" pitchFamily="34" charset="0"/>
                <a:ea typeface="ＭＳ Ｐゴシック" pitchFamily="34" charset="-128"/>
              </a:rPr>
              <a:t>This slide explains the basics of in-text citations.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In-text citations help establish credibility of the writer, show respect to someone else</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s intellectual property (and consequently, avoid plagiarism). More practically, in-text citations help readers locate the cited source in the references page. Thus, keep the in-text citation brief and make sure that the information provided in the body of the paper should be just enough so that a reader could easily cross-reference the citation with its matching entry on the reference page; i.e., the body of the paper and the in-text citation together contains the author</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s name and the year of publication. To avoid plagiarism, also provide a page number (in  p.3 / pp.3-5 format) for close paraphrases and quotations.</a:t>
            </a:r>
            <a:endParaRPr lang="en-US" sz="1000" smtClean="0">
              <a:latin typeface="Arial" pitchFamily="34" charset="0"/>
              <a:ea typeface="ＭＳ Ｐゴシック" pitchFamily="34" charset="-128"/>
            </a:endParaRPr>
          </a:p>
        </p:txBody>
      </p:sp>
      <p:sp>
        <p:nvSpPr>
          <p:cNvPr id="3584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A428F1EC-4A98-47D2-84E2-91F86E074729}" type="slidenum">
              <a:rPr lang="en-US" sz="1200"/>
              <a:pPr/>
              <a:t>14</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This slide provides explanation and examples of in-text citations with quotations. </a:t>
            </a:r>
          </a:p>
        </p:txBody>
      </p:sp>
      <p:sp>
        <p:nvSpPr>
          <p:cNvPr id="3789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CF9B34FE-3FCC-408F-9054-6964E2B499AF}" type="slidenum">
              <a:rPr lang="en-US" sz="1200">
                <a:solidFill>
                  <a:prstClr val="black"/>
                </a:solidFill>
              </a:rPr>
              <a:pPr/>
              <a:t>15</a:t>
            </a:fld>
            <a:endParaRPr lang="en-US" sz="120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a:ln/>
        </p:spPr>
      </p:sp>
      <p:sp>
        <p:nvSpPr>
          <p:cNvPr id="3993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smtClean="0">
                <a:latin typeface="Arial" pitchFamily="34" charset="0"/>
                <a:ea typeface="ＭＳ Ｐゴシック" pitchFamily="34" charset="-128"/>
              </a:rPr>
              <a:t>The following three slides provide instructions and examples of in-text citations with summary/ paraphrase.</a:t>
            </a:r>
          </a:p>
          <a:p>
            <a:pPr eaLnBrk="1" hangingPunct="1">
              <a:lnSpc>
                <a:spcPct val="90000"/>
              </a:lnSpc>
            </a:pPr>
            <a:r>
              <a:rPr lang="en-US" sz="1000" smtClean="0">
                <a:latin typeface="Arial" pitchFamily="34" charset="0"/>
                <a:ea typeface="ＭＳ Ｐゴシック" pitchFamily="34" charset="-128"/>
              </a:rPr>
              <a:t>The facilitator should emphasize the importance of developing the skills of critical reading (which enables finding main claims in the text), summarizing, and paraphrasing. When paraphrasing or summarizing, the major concern should be fair and accurate representation of the ideas in the source.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This slide can be supplemented by the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Quoting, Paraphrasing, and Summarizing</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section from OWL </a:t>
            </a:r>
          </a:p>
          <a:p>
            <a:pPr eaLnBrk="1" hangingPunct="1">
              <a:lnSpc>
                <a:spcPct val="90000"/>
              </a:lnSpc>
            </a:pPr>
            <a:r>
              <a:rPr lang="en-US" sz="1000" smtClean="0">
                <a:latin typeface="Arial" pitchFamily="34" charset="0"/>
                <a:ea typeface="ＭＳ Ｐゴシック" pitchFamily="34" charset="-128"/>
              </a:rPr>
              <a:t>http://owl.english.purdue.edu/owl/resource/563/01/</a:t>
            </a:r>
          </a:p>
        </p:txBody>
      </p:sp>
      <p:sp>
        <p:nvSpPr>
          <p:cNvPr id="3993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42B84090-66F0-4806-A084-8E0AA6522644}" type="slidenum">
              <a:rPr lang="en-US" sz="1200">
                <a:solidFill>
                  <a:prstClr val="black"/>
                </a:solidFill>
              </a:rPr>
              <a:pPr/>
              <a:t>16</a:t>
            </a:fld>
            <a:endParaRPr lang="en-US" sz="1200">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a:ln/>
        </p:spPr>
      </p:sp>
      <p:sp>
        <p:nvSpPr>
          <p:cNvPr id="440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smtClean="0">
                <a:latin typeface="Arial" pitchFamily="34" charset="0"/>
                <a:ea typeface="ＭＳ Ｐゴシック" pitchFamily="34" charset="-128"/>
              </a:rPr>
              <a:t>This slide continues explaining formatting in-text citations with summary/ paraphrase.</a:t>
            </a:r>
          </a:p>
          <a:p>
            <a:pPr eaLnBrk="1" hangingPunct="1">
              <a:lnSpc>
                <a:spcPct val="90000"/>
              </a:lnSpc>
            </a:pPr>
            <a:endParaRPr lang="en-US" sz="1000" smtClean="0">
              <a:latin typeface="Arial" pitchFamily="34" charset="0"/>
              <a:ea typeface="ＭＳ Ｐゴシック" pitchFamily="34" charset="-128"/>
            </a:endParaRPr>
          </a:p>
        </p:txBody>
      </p:sp>
      <p:sp>
        <p:nvSpPr>
          <p:cNvPr id="440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BA83F211-C89B-491D-BDF7-8DD31D2F8F86}" type="slidenum">
              <a:rPr lang="en-US" sz="1200">
                <a:solidFill>
                  <a:prstClr val="black"/>
                </a:solidFill>
              </a:rPr>
              <a:pPr/>
              <a:t>17</a:t>
            </a:fld>
            <a:endParaRPr lang="en-US" sz="120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a:ln/>
        </p:spPr>
      </p:sp>
      <p:sp>
        <p:nvSpPr>
          <p:cNvPr id="460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smtClean="0">
                <a:latin typeface="Arial" pitchFamily="34" charset="0"/>
                <a:ea typeface="ＭＳ Ｐゴシック" pitchFamily="34" charset="-128"/>
              </a:rPr>
              <a:t>Acquiring a rich repertoire of signal words and phrases is the key to success in representing others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ideas in academic writing. This slide provides a few examples of those and reminds that APA requires to use the past or present perfect tense of verbs in signal phrases.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The facilitator might want to point to the chapter in the composition book that introduces and practices signal words. </a:t>
            </a:r>
          </a:p>
        </p:txBody>
      </p:sp>
      <p:sp>
        <p:nvSpPr>
          <p:cNvPr id="460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EABE64C8-B87A-401C-ACF6-95DB409DB930}" type="slidenum">
              <a:rPr lang="en-US" sz="1200">
                <a:solidFill>
                  <a:prstClr val="black"/>
                </a:solidFill>
              </a:rPr>
              <a:pPr/>
              <a:t>18</a:t>
            </a:fld>
            <a:endParaRPr lang="en-US" sz="120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a:ln/>
        </p:spPr>
      </p:sp>
      <p:sp>
        <p:nvSpPr>
          <p:cNvPr id="481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smtClean="0">
                <a:latin typeface="Arial" pitchFamily="34" charset="0"/>
                <a:ea typeface="ＭＳ Ｐゴシック" pitchFamily="34" charset="-128"/>
              </a:rPr>
              <a:t>This slide explains and exemplifies the specific cases of in-text citations. It might be supplemented with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Author/Authors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section from OWL http://owl.english.purdue.edu/owl/resource/560/03/</a:t>
            </a:r>
          </a:p>
          <a:p>
            <a:pPr eaLnBrk="1" hangingPunct="1">
              <a:lnSpc>
                <a:spcPct val="90000"/>
              </a:lnSpc>
            </a:pPr>
            <a:endParaRPr lang="en-US" sz="1000" smtClean="0">
              <a:latin typeface="Arial" pitchFamily="34" charset="0"/>
              <a:ea typeface="ＭＳ Ｐゴシック" pitchFamily="34" charset="-128"/>
            </a:endParaRPr>
          </a:p>
        </p:txBody>
      </p:sp>
      <p:sp>
        <p:nvSpPr>
          <p:cNvPr id="481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4D99DA4E-54F6-4426-8C01-3418AC50ACD2}" type="slidenum">
              <a:rPr lang="en-US" sz="1200">
                <a:solidFill>
                  <a:prstClr val="black"/>
                </a:solidFill>
              </a:rPr>
              <a:pPr/>
              <a:t>19</a:t>
            </a:fld>
            <a:endParaRPr lang="en-US" sz="120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noTextEdit="1"/>
          </p:cNvSpPr>
          <p:nvPr>
            <p:ph type="sldImg"/>
          </p:nvPr>
        </p:nvSpPr>
        <p:spPr>
          <a:ln/>
        </p:spPr>
      </p:sp>
      <p:sp>
        <p:nvSpPr>
          <p:cNvPr id="717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i="1" smtClean="0">
                <a:latin typeface="Arial" pitchFamily="34" charset="0"/>
                <a:ea typeface="ＭＳ Ｐゴシック" pitchFamily="34" charset="-128"/>
              </a:rPr>
              <a:t>Publication Manual of the American Psychological Association</a:t>
            </a:r>
            <a:r>
              <a:rPr lang="en-US" sz="1000" smtClean="0">
                <a:latin typeface="Arial" pitchFamily="34" charset="0"/>
                <a:ea typeface="ＭＳ Ｐゴシック" pitchFamily="34" charset="-128"/>
              </a:rPr>
              <a:t>, 6</a:t>
            </a:r>
            <a:r>
              <a:rPr lang="en-US" sz="1000" baseline="30000" smtClean="0">
                <a:latin typeface="Arial" pitchFamily="34" charset="0"/>
                <a:ea typeface="ＭＳ Ｐゴシック" pitchFamily="34" charset="-128"/>
              </a:rPr>
              <a:t>th</a:t>
            </a:r>
            <a:r>
              <a:rPr lang="en-US" sz="1000" smtClean="0">
                <a:latin typeface="Arial" pitchFamily="34" charset="0"/>
                <a:ea typeface="ＭＳ Ｐゴシック" pitchFamily="34" charset="-128"/>
              </a:rPr>
              <a:t> ed., contains detailed guidelines to formatting a paper in the APA style. APA style is most commonly used for formatting papers in the Social Sciences—business, economics, psychology, sociology, nursing, etc. Updates to APA are posted on the APA website www.apastyle.org. You may also reference the Purdue OWL: http://owl.english.purdue.edu/.</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APA format provides writers with a format for cross-referencing their sources--from their parenthetical references to their reference page.  This cross-referencing system allows readers to locate the publication information of source material.  This is of great value for researchers who may want to locate your sources for their own research projects.  The proper use of APA style also shows the credibility of writers; such writers show accountability to their source material.  Most importantly, use of APA style can protect writers from plagiarism--the purposeful or accidental use of source material by other writers without giving appropriate credit.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p:txBody>
      </p:sp>
      <p:sp>
        <p:nvSpPr>
          <p:cNvPr id="717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51277B9F-D499-4A17-9103-7E7E96767B3C}" type="slidenum">
              <a:rPr lang="en-US" sz="1200"/>
              <a:pPr/>
              <a:t>2</a:t>
            </a:fld>
            <a:endParaRPr 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a:ln/>
        </p:spPr>
      </p:sp>
      <p:sp>
        <p:nvSpPr>
          <p:cNvPr id="522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smtClean="0">
                <a:latin typeface="Arial" pitchFamily="34" charset="0"/>
                <a:ea typeface="ＭＳ Ｐゴシック" pitchFamily="34" charset="-128"/>
              </a:rPr>
              <a:t>This slide explains and exemplifies the specific cases of in-text citations. It might be supplemented with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Author/Authors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section from OWL http://owl.english.purdue.edu/owl/resource/560/03/</a:t>
            </a:r>
          </a:p>
          <a:p>
            <a:pPr eaLnBrk="1" hangingPunct="1">
              <a:lnSpc>
                <a:spcPct val="90000"/>
              </a:lnSpc>
            </a:pPr>
            <a:endParaRPr lang="en-US" sz="1000" smtClean="0">
              <a:latin typeface="Arial" pitchFamily="34" charset="0"/>
              <a:ea typeface="ＭＳ Ｐゴシック" pitchFamily="34" charset="-128"/>
            </a:endParaRPr>
          </a:p>
        </p:txBody>
      </p:sp>
      <p:sp>
        <p:nvSpPr>
          <p:cNvPr id="522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5C753984-263E-4CEE-804A-40483B52DDEE}" type="slidenum">
              <a:rPr lang="en-US" sz="1200">
                <a:solidFill>
                  <a:prstClr val="black"/>
                </a:solidFill>
              </a:rPr>
              <a:pPr/>
              <a:t>20</a:t>
            </a:fld>
            <a:endParaRPr lang="en-US" sz="1200">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a:ln/>
        </p:spPr>
      </p:sp>
      <p:sp>
        <p:nvSpPr>
          <p:cNvPr id="501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smtClean="0">
                <a:latin typeface="Arial" pitchFamily="34" charset="0"/>
                <a:ea typeface="ＭＳ Ｐゴシック" pitchFamily="34" charset="-128"/>
              </a:rPr>
              <a:t>This slide explains and exemplifies the specific cases of in-text citations. It might be supplemented with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Author/Authors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section from OWL http://owl.english.purdue.edu/owl/resource/560/03/</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p:txBody>
      </p:sp>
      <p:sp>
        <p:nvSpPr>
          <p:cNvPr id="501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23DFD499-283C-4D23-8250-753B032BFABA}" type="slidenum">
              <a:rPr lang="en-US" sz="1200"/>
              <a:pPr/>
              <a:t>21</a:t>
            </a:fld>
            <a:endParaRPr 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a:ln/>
        </p:spPr>
      </p:sp>
      <p:sp>
        <p:nvSpPr>
          <p:cNvPr id="542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smtClean="0">
                <a:latin typeface="Arial" pitchFamily="34" charset="0"/>
                <a:ea typeface="ＭＳ Ｐゴシック" pitchFamily="34" charset="-128"/>
              </a:rPr>
              <a:t>This slide explains and exemplifies the specific cases of in-text citations. It might be supplemented with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Author/Authors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section from OWL http://owl.english.purdue.edu/owl/resource/560/03/</a:t>
            </a:r>
          </a:p>
          <a:p>
            <a:pPr eaLnBrk="1" hangingPunct="1">
              <a:lnSpc>
                <a:spcPct val="90000"/>
              </a:lnSpc>
            </a:pPr>
            <a:endParaRPr lang="en-US" sz="1000" smtClean="0">
              <a:latin typeface="Arial" pitchFamily="34" charset="0"/>
              <a:ea typeface="ＭＳ Ｐゴシック" pitchFamily="34" charset="-128"/>
            </a:endParaRPr>
          </a:p>
        </p:txBody>
      </p:sp>
      <p:sp>
        <p:nvSpPr>
          <p:cNvPr id="542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D14E9A9C-C03F-4E7C-A4A5-76C4E9AC86DE}" type="slidenum">
              <a:rPr lang="en-US" sz="1200"/>
              <a:pPr/>
              <a:t>22</a:t>
            </a:fld>
            <a:endParaRPr 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a:ln/>
        </p:spPr>
      </p:sp>
      <p:sp>
        <p:nvSpPr>
          <p:cNvPr id="563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smtClean="0">
                <a:latin typeface="Arial" pitchFamily="34" charset="0"/>
                <a:ea typeface="ＭＳ Ｐゴシック" pitchFamily="34" charset="-128"/>
              </a:rPr>
              <a:t>This slide explains and exemplifies the specific cases of in-text citations. It might be supplemented with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Author/Authors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section from OWL http://owl.english.purdue.edu/owl/resource/560/03/</a:t>
            </a:r>
          </a:p>
          <a:p>
            <a:pPr eaLnBrk="1" hangingPunct="1">
              <a:lnSpc>
                <a:spcPct val="90000"/>
              </a:lnSpc>
            </a:pPr>
            <a:endParaRPr lang="en-US" sz="1000" smtClean="0">
              <a:latin typeface="Arial" pitchFamily="34" charset="0"/>
              <a:ea typeface="ＭＳ Ｐゴシック" pitchFamily="34" charset="-128"/>
            </a:endParaRPr>
          </a:p>
        </p:txBody>
      </p:sp>
      <p:sp>
        <p:nvSpPr>
          <p:cNvPr id="563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A735B477-7BF3-4C39-8B06-55E1E488CA58}" type="slidenum">
              <a:rPr lang="en-US" sz="1200"/>
              <a:pPr/>
              <a:t>23</a:t>
            </a:fld>
            <a:endParaRPr 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a:ln/>
        </p:spPr>
      </p:sp>
      <p:sp>
        <p:nvSpPr>
          <p:cNvPr id="5837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smtClean="0">
                <a:latin typeface="Arial" pitchFamily="34" charset="0"/>
                <a:ea typeface="ＭＳ Ｐゴシック" pitchFamily="34" charset="-128"/>
              </a:rPr>
              <a:t>This slide explains and exemplifies the specific cases of in-text citations. It might be supplemented with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Author/Authors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section from OWL http://owl.english.purdue.edu/owl/resource/560/03/</a:t>
            </a:r>
            <a:endParaRPr lang="en-US" sz="1000" smtClean="0">
              <a:latin typeface="Arial" pitchFamily="34" charset="0"/>
              <a:ea typeface="ＭＳ Ｐゴシック" pitchFamily="34" charset="-128"/>
            </a:endParaRPr>
          </a:p>
        </p:txBody>
      </p:sp>
      <p:sp>
        <p:nvSpPr>
          <p:cNvPr id="5837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699863ED-1FD8-4DCE-9F6A-591924AD853D}" type="slidenum">
              <a:rPr lang="en-US" sz="1200"/>
              <a:pPr/>
              <a:t>24</a:t>
            </a:fld>
            <a:endParaRPr 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a:ln/>
        </p:spPr>
      </p:sp>
      <p:sp>
        <p:nvSpPr>
          <p:cNvPr id="6451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smtClean="0">
                <a:latin typeface="Arial" pitchFamily="34" charset="0"/>
                <a:ea typeface="ＭＳ Ｐゴシック" pitchFamily="34" charset="-128"/>
              </a:rPr>
              <a:t>This slide explains and exemplifies the specific cases of in-text citations. It might be supplemented with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Author/Authors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section from OWL http://owl.english.purdue.edu/owl/resource/560/03/</a:t>
            </a:r>
          </a:p>
          <a:p>
            <a:pPr eaLnBrk="1" hangingPunct="1">
              <a:lnSpc>
                <a:spcPct val="90000"/>
              </a:lnSpc>
            </a:pPr>
            <a:endParaRPr lang="en-US" sz="1000" smtClean="0">
              <a:latin typeface="Arial" pitchFamily="34" charset="0"/>
              <a:ea typeface="ＭＳ Ｐゴシック" pitchFamily="34" charset="-128"/>
            </a:endParaRPr>
          </a:p>
        </p:txBody>
      </p:sp>
      <p:sp>
        <p:nvSpPr>
          <p:cNvPr id="645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21A49CBA-D2E4-44E1-9CAF-C2366DFAFFBB}" type="slidenum">
              <a:rPr lang="en-US" sz="1200"/>
              <a:pPr/>
              <a:t>25</a:t>
            </a:fld>
            <a:endParaRPr 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159E0049-951E-4E12-83C3-B7E53DABC46D}" type="slidenum">
              <a:rPr lang="en-US" sz="1200"/>
              <a:pPr/>
              <a:t>26</a:t>
            </a:fld>
            <a:endParaRPr lang="en-US" sz="1200"/>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Arial" pitchFamily="34" charset="0"/>
                <a:ea typeface="ＭＳ Ｐゴシック" pitchFamily="34" charset="-128"/>
              </a:rPr>
              <a:t>Writer and Designer: Jennifer Liethen Kunka</a:t>
            </a:r>
          </a:p>
          <a:p>
            <a:pPr eaLnBrk="1" hangingPunct="1"/>
            <a:r>
              <a:rPr lang="en-US" smtClean="0">
                <a:latin typeface="Arial" pitchFamily="34" charset="0"/>
                <a:ea typeface="ＭＳ Ｐゴシック" pitchFamily="34" charset="-128"/>
              </a:rPr>
              <a:t>Contributors:  Muriel Harris, Karen Bishop, Bryan Kopp, Matthew Mooney, David Neyhart, and Andrew Kunka</a:t>
            </a:r>
          </a:p>
          <a:p>
            <a:pPr eaLnBrk="1" hangingPunct="1"/>
            <a:r>
              <a:rPr lang="en-US" smtClean="0">
                <a:latin typeface="Arial" pitchFamily="34" charset="0"/>
                <a:ea typeface="ＭＳ Ｐゴシック" pitchFamily="34" charset="-128"/>
              </a:rPr>
              <a:t>Revising Author: Elizabeth Angeli, 2011; Elena Lawrick, 2008</a:t>
            </a:r>
          </a:p>
          <a:p>
            <a:pPr eaLnBrk="1" hangingPunct="1"/>
            <a:r>
              <a:rPr lang="en-US" smtClean="0">
                <a:latin typeface="Arial" pitchFamily="34" charset="0"/>
                <a:ea typeface="ＭＳ Ｐゴシック" pitchFamily="34" charset="-128"/>
              </a:rPr>
              <a:t>Developed with resources courtesy of the Purdue University Writing Lab</a:t>
            </a:r>
          </a:p>
          <a:p>
            <a:pPr eaLnBrk="1" hangingPunct="1"/>
            <a:r>
              <a:rPr lang="en-US" smtClean="0">
                <a:latin typeface="Arial" pitchFamily="34" charset="0"/>
                <a:ea typeface="ＭＳ Ｐゴシック" pitchFamily="34" charset="-128"/>
              </a:rPr>
              <a:t>Grant funding courtesy of the Multimedia Instructional Development Center at Purdue University</a:t>
            </a:r>
          </a:p>
          <a:p>
            <a:pPr eaLnBrk="1" hangingPunct="1"/>
            <a:r>
              <a:rPr lang="en-US" smtClean="0">
                <a:latin typeface="Arial" pitchFamily="34" charset="0"/>
                <a:ea typeface="ＭＳ Ｐゴシック" pitchFamily="34" charset="-128"/>
                <a:cs typeface="Arial" pitchFamily="34" charset="0"/>
              </a:rPr>
              <a:t>© Copyright Purdue University, 2000, 2006, 2007, 2008</a:t>
            </a:r>
          </a:p>
          <a:p>
            <a:pPr eaLnBrk="1" hangingPunct="1"/>
            <a:endParaRPr lang="en-US" smtClean="0">
              <a:latin typeface="Arial" pitchFamily="34" charset="0"/>
              <a:ea typeface="ＭＳ Ｐゴシック" pitchFamily="34" charset="-128"/>
            </a:endParaRPr>
          </a:p>
          <a:p>
            <a:pPr eaLnBrk="1" hangingPunct="1"/>
            <a:endParaRPr lang="en-US" smtClean="0">
              <a:latin typeface="Arial" pitchFamily="34" charset="0"/>
              <a:ea typeface="ＭＳ Ｐゴシック" pitchFamily="34" charset="-128"/>
            </a:endParaRPr>
          </a:p>
          <a:p>
            <a:pPr eaLnBrk="1" hangingPunct="1"/>
            <a:endParaRPr lang="en-US" smtClean="0">
              <a:latin typeface="Arial" pitchFamily="34" charset="0"/>
              <a:ea typeface="ＭＳ Ｐゴシック" pitchFamily="34" charset="-128"/>
            </a:endParaRPr>
          </a:p>
          <a:p>
            <a:pPr eaLnBrk="1" hangingPunct="1"/>
            <a:endParaRPr lang="en-US" smtClean="0">
              <a:latin typeface="Arial" pitchFamily="34" charset="0"/>
              <a:ea typeface="ＭＳ Ｐゴシック" pitchFamily="34" charset="-128"/>
            </a:endParaRPr>
          </a:p>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noTextEdit="1"/>
          </p:cNvSpPr>
          <p:nvPr>
            <p:ph type="sldImg"/>
          </p:nvPr>
        </p:nvSpPr>
        <p:spPr>
          <a:ln/>
        </p:spPr>
      </p:sp>
      <p:sp>
        <p:nvSpPr>
          <p:cNvPr id="112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smtClean="0">
                <a:latin typeface="Arial" pitchFamily="34" charset="0"/>
                <a:ea typeface="ＭＳ Ｐゴシック" pitchFamily="34" charset="-128"/>
              </a:rPr>
              <a:t>This slide explains the APA requirements to language of an APA paper.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Clarity and conciseness are the major concern when reporting research in APA . It is not easy to balance clarity (which requires providing clarification) and conciseness (which requires packing information). To achieve clarity, a writer should avoid vague wording  and be specific in descriptions and explanations. To achieve conciseness, a writer should condense information. Because APA format is widely used in science-related papers, the language of APA format is plain and simple. A writer should avoid using metaphors and minimize the use of figurative language, which is typical for creative writing.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This slide can be supplemented by the relevant sections from OWL </a:t>
            </a:r>
          </a:p>
          <a:p>
            <a:pPr eaLnBrk="1" hangingPunct="1">
              <a:lnSpc>
                <a:spcPct val="90000"/>
              </a:lnSpc>
            </a:pPr>
            <a:r>
              <a:rPr lang="en-US" sz="1000" smtClean="0">
                <a:latin typeface="Arial" pitchFamily="34" charset="0"/>
                <a:ea typeface="ＭＳ Ｐゴシック" pitchFamily="34" charset="-128"/>
              </a:rPr>
              <a:t>http://owl.english.purdue.edu/owl/resource/560/15/</a:t>
            </a:r>
          </a:p>
          <a:p>
            <a:pPr eaLnBrk="1" hangingPunct="1">
              <a:lnSpc>
                <a:spcPct val="90000"/>
              </a:lnSpc>
            </a:pPr>
            <a:r>
              <a:rPr lang="en-US" sz="1000" smtClean="0">
                <a:latin typeface="Arial" pitchFamily="34" charset="0"/>
                <a:ea typeface="ＭＳ Ｐゴシック" pitchFamily="34" charset="-128"/>
              </a:rPr>
              <a:t>http://owl.english.purdue.edu/owl/resource/560/14/</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and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Conciseness in academic writing</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handout http://owl.english.purdue.edu/owl/resource/572/01/</a:t>
            </a:r>
            <a:endParaRPr lang="en-US" sz="1000" smtClean="0">
              <a:latin typeface="Arial" pitchFamily="34" charset="0"/>
              <a:ea typeface="ＭＳ Ｐゴシック" pitchFamily="34" charset="-128"/>
            </a:endParaRPr>
          </a:p>
        </p:txBody>
      </p:sp>
      <p:sp>
        <p:nvSpPr>
          <p:cNvPr id="112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36D27D41-7D68-4000-99B2-BE744C663C78}" type="slidenum">
              <a:rPr lang="en-US" sz="1200">
                <a:solidFill>
                  <a:prstClr val="black"/>
                </a:solidFill>
              </a:rPr>
              <a:pPr/>
              <a:t>3</a:t>
            </a:fld>
            <a:endParaRPr lang="en-US" sz="120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E1BDAA-2D48-4EA2-A3A6-E9832829A216}" type="slidenum">
              <a:rPr lang="en-US" smtClean="0"/>
              <a:t>4</a:t>
            </a:fld>
            <a:endParaRPr lang="en-US"/>
          </a:p>
        </p:txBody>
      </p:sp>
    </p:spTree>
    <p:extLst>
      <p:ext uri="{BB962C8B-B14F-4D97-AF65-F5344CB8AC3E}">
        <p14:creationId xmlns:p14="http://schemas.microsoft.com/office/powerpoint/2010/main" val="2286579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dirty="0" smtClean="0">
                <a:latin typeface="Arial" pitchFamily="34" charset="0"/>
                <a:ea typeface="ＭＳ Ｐゴシック" pitchFamily="34" charset="-128"/>
              </a:rPr>
              <a:t>This slide presents the general format of an APA formatted paper: An essay should be typed and double-spaced on the standard-sized paper (8.5</a:t>
            </a:r>
            <a:r>
              <a:rPr lang="ja-JP" altLang="en-US" sz="1000" dirty="0" smtClean="0">
                <a:latin typeface="Arial" pitchFamily="34" charset="0"/>
                <a:ea typeface="ＭＳ Ｐゴシック" pitchFamily="34" charset="-128"/>
              </a:rPr>
              <a:t>”</a:t>
            </a:r>
            <a:r>
              <a:rPr lang="en-US" altLang="ja-JP" sz="1000" dirty="0" smtClean="0">
                <a:latin typeface="Arial" pitchFamily="34" charset="0"/>
                <a:ea typeface="ＭＳ Ｐゴシック" pitchFamily="34" charset="-128"/>
              </a:rPr>
              <a:t>x11</a:t>
            </a:r>
            <a:r>
              <a:rPr lang="ja-JP" altLang="en-US" sz="1000" dirty="0" smtClean="0">
                <a:latin typeface="Arial" pitchFamily="34" charset="0"/>
                <a:ea typeface="ＭＳ Ｐゴシック" pitchFamily="34" charset="-128"/>
              </a:rPr>
              <a:t>”</a:t>
            </a:r>
            <a:r>
              <a:rPr lang="en-US" altLang="ja-JP" sz="1000" dirty="0" smtClean="0">
                <a:latin typeface="Arial" pitchFamily="34" charset="0"/>
                <a:ea typeface="ＭＳ Ｐゴシック" pitchFamily="34" charset="-128"/>
              </a:rPr>
              <a:t>) with 1</a:t>
            </a:r>
            <a:r>
              <a:rPr lang="ja-JP" altLang="en-US" sz="1000" dirty="0" smtClean="0">
                <a:latin typeface="Arial" pitchFamily="34" charset="0"/>
                <a:ea typeface="ＭＳ Ｐゴシック" pitchFamily="34" charset="-128"/>
              </a:rPr>
              <a:t>”</a:t>
            </a:r>
            <a:r>
              <a:rPr lang="en-US" altLang="ja-JP" sz="1000" dirty="0" smtClean="0">
                <a:latin typeface="Arial" pitchFamily="34" charset="0"/>
                <a:ea typeface="ＭＳ Ｐゴシック" pitchFamily="34" charset="-128"/>
              </a:rPr>
              <a:t> margins on all sides. Times New Roman or similar font in 10-12 pt. size should be used. The document should include a page header indicating a short title of the essay and a page number in the upper right-hand of every page (including the title page). </a:t>
            </a:r>
            <a:endParaRPr lang="en-US" sz="1000" dirty="0"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6F0CED85-40B0-4ED5-B940-4630F3CCF19C}" type="slidenum">
              <a:rPr lang="en-US" sz="1200"/>
              <a:pPr/>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ln/>
        </p:spPr>
      </p:sp>
      <p:sp>
        <p:nvSpPr>
          <p:cNvPr id="215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smtClean="0">
                <a:latin typeface="Arial" pitchFamily="34" charset="0"/>
                <a:ea typeface="ＭＳ Ｐゴシック" pitchFamily="34" charset="-128"/>
              </a:rPr>
              <a:t>This slide visually presents APA format of a title page, which consists of four major sections: a page header, a running head for publication, and a title.</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To create a page header, use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Insert Page Header</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function of MSO Word. Choose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Insert Page Number</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in the upper right-hand side and type two-three words of the title  before page number. Separate the abbreviated title from the page number with five spaces.</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To create a running head for publication, type Running Head: ABBREVIATED TITLE </a:t>
            </a:r>
            <a:r>
              <a:rPr lang="en-US" sz="1000" u="sng" smtClean="0">
                <a:latin typeface="Arial" pitchFamily="34" charset="0"/>
                <a:ea typeface="ＭＳ Ｐゴシック" pitchFamily="34" charset="-128"/>
              </a:rPr>
              <a:t>on the first line, flush-left, maximum 60 characters long.</a:t>
            </a:r>
            <a:r>
              <a:rPr lang="en-US" sz="1000" smtClean="0">
                <a:latin typeface="Arial" pitchFamily="34" charset="0"/>
                <a:ea typeface="ＭＳ Ｐゴシック" pitchFamily="34" charset="-128"/>
              </a:rPr>
              <a:t> Note: Although a running head section is required for manuscripts submitted for publication, it is an optional sections for students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papers.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To create a title, type—in the upper half of the page, centered– a full title of the essay, writer</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s name and affiliation (college or university) on subsequent lines. Note: the instructor might also require his/her name, course title, and date in addition to affiliation. Encourage students to consult the instructor regarding specific requirements to a title section.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This slide can be supplemented by the relevant section from OWL http://owl.english.purdue.edu/owl/resource/560/01/</a:t>
            </a:r>
          </a:p>
        </p:txBody>
      </p:sp>
      <p:sp>
        <p:nvSpPr>
          <p:cNvPr id="2150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1D32F753-5551-4DCB-8466-AEFA5750DB44}" type="slidenum">
              <a:rPr lang="en-US" sz="1200"/>
              <a:pPr/>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a:ln/>
        </p:spPr>
      </p:sp>
      <p:sp>
        <p:nvSpPr>
          <p:cNvPr id="2560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smtClean="0">
                <a:latin typeface="Arial" pitchFamily="34" charset="0"/>
                <a:ea typeface="ＭＳ Ｐゴシック" pitchFamily="34" charset="-128"/>
              </a:rPr>
              <a:t>This slide provides the basic reminders about formatting the text: </a:t>
            </a:r>
          </a:p>
          <a:p>
            <a:pPr eaLnBrk="1" hangingPunct="1">
              <a:lnSpc>
                <a:spcPct val="90000"/>
              </a:lnSpc>
              <a:buFontTx/>
              <a:buAutoNum type="arabicParenR"/>
            </a:pPr>
            <a:r>
              <a:rPr lang="en-US" sz="1000" smtClean="0">
                <a:latin typeface="Arial" pitchFamily="34" charset="0"/>
                <a:ea typeface="ＭＳ Ｐゴシック" pitchFamily="34" charset="-128"/>
              </a:rPr>
              <a:t>Make sure that the first text page is page number 3 (page#1 is a title page, page #2 is an abstract page).</a:t>
            </a:r>
          </a:p>
          <a:p>
            <a:pPr eaLnBrk="1" hangingPunct="1">
              <a:lnSpc>
                <a:spcPct val="90000"/>
              </a:lnSpc>
              <a:buFontTx/>
              <a:buAutoNum type="arabicParenR"/>
            </a:pPr>
            <a:r>
              <a:rPr lang="en-US" sz="1000" smtClean="0">
                <a:latin typeface="Arial" pitchFamily="34" charset="0"/>
                <a:ea typeface="ＭＳ Ｐゴシック" pitchFamily="34" charset="-128"/>
              </a:rPr>
              <a:t>Start with typing the essay title centered, at the top of the page.</a:t>
            </a:r>
          </a:p>
          <a:p>
            <a:pPr eaLnBrk="1" hangingPunct="1">
              <a:lnSpc>
                <a:spcPct val="90000"/>
              </a:lnSpc>
              <a:buFontTx/>
              <a:buAutoNum type="arabicParenR"/>
            </a:pPr>
            <a:r>
              <a:rPr lang="en-US" sz="1000" smtClean="0">
                <a:latin typeface="Arial" pitchFamily="34" charset="0"/>
                <a:ea typeface="ＭＳ Ｐゴシック" pitchFamily="34" charset="-128"/>
              </a:rPr>
              <a:t>Type the text double-space with all sections following each other without a break. Do not use white space between paragraphs. </a:t>
            </a:r>
          </a:p>
          <a:p>
            <a:pPr eaLnBrk="1" hangingPunct="1">
              <a:lnSpc>
                <a:spcPct val="90000"/>
              </a:lnSpc>
              <a:buFontTx/>
              <a:buAutoNum type="arabicParenR"/>
            </a:pPr>
            <a:r>
              <a:rPr lang="en-US" sz="1000" smtClean="0">
                <a:latin typeface="Arial" pitchFamily="34" charset="0"/>
                <a:ea typeface="ＭＳ Ｐゴシック" pitchFamily="34" charset="-128"/>
              </a:rPr>
              <a:t>Create parenthetical  in-text citations to identify the sources used in the paper.</a:t>
            </a:r>
          </a:p>
          <a:p>
            <a:pPr eaLnBrk="1" hangingPunct="1">
              <a:lnSpc>
                <a:spcPct val="90000"/>
              </a:lnSpc>
              <a:buFontTx/>
              <a:buAutoNum type="arabicParenR"/>
            </a:pPr>
            <a:r>
              <a:rPr lang="en-US" sz="1000" smtClean="0">
                <a:latin typeface="Arial" pitchFamily="34" charset="0"/>
                <a:ea typeface="ＭＳ Ｐゴシック" pitchFamily="34" charset="-128"/>
              </a:rPr>
              <a:t>Format tables and figures.</a:t>
            </a:r>
          </a:p>
          <a:p>
            <a:pPr eaLnBrk="1" hangingPunct="1">
              <a:lnSpc>
                <a:spcPct val="90000"/>
              </a:lnSpc>
              <a:buFontTx/>
              <a:buAutoNum type="arabicParenR"/>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The following slides introduce APA formatting of references, in-text citations, and tables and figures. </a:t>
            </a:r>
          </a:p>
        </p:txBody>
      </p:sp>
      <p:sp>
        <p:nvSpPr>
          <p:cNvPr id="2560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3F77DBD6-44C1-4FC0-9D80-E6408D847B94}" type="slidenum">
              <a:rPr lang="en-US" sz="1200"/>
              <a:pPr/>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E1BDAA-2D48-4EA2-A3A6-E9832829A216}" type="slidenum">
              <a:rPr lang="en-US" smtClean="0"/>
              <a:t>8</a:t>
            </a:fld>
            <a:endParaRPr lang="en-US"/>
          </a:p>
        </p:txBody>
      </p:sp>
    </p:spTree>
    <p:extLst>
      <p:ext uri="{BB962C8B-B14F-4D97-AF65-F5344CB8AC3E}">
        <p14:creationId xmlns:p14="http://schemas.microsoft.com/office/powerpoint/2010/main" val="1097976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smtClean="0">
                <a:latin typeface="Arial" pitchFamily="34" charset="0"/>
                <a:ea typeface="ＭＳ Ｐゴシック" pitchFamily="34" charset="-128"/>
              </a:rPr>
              <a:t>This slide explains the format and purpose of a references page. </a:t>
            </a:r>
          </a:p>
          <a:p>
            <a:endParaRPr lang="en-US" sz="1000" smtClean="0">
              <a:latin typeface="Arial" pitchFamily="34" charset="0"/>
              <a:ea typeface="ＭＳ Ｐゴシック" pitchFamily="34" charset="-128"/>
            </a:endParaRPr>
          </a:p>
          <a:p>
            <a:r>
              <a:rPr lang="en-US" sz="1000" smtClean="0">
                <a:latin typeface="Arial" pitchFamily="34" charset="0"/>
                <a:ea typeface="ＭＳ Ｐゴシック" pitchFamily="34" charset="-128"/>
              </a:rPr>
              <a:t>The facilitator may stress that each source referenced within the paper should also appear on the reference page, which appears at the end of the paper. </a:t>
            </a:r>
          </a:p>
          <a:p>
            <a:endParaRPr lang="en-US" sz="1000" smtClean="0">
              <a:latin typeface="Arial" pitchFamily="34" charset="0"/>
              <a:ea typeface="ＭＳ Ｐゴシック" pitchFamily="34" charset="-128"/>
            </a:endParaRPr>
          </a:p>
          <a:p>
            <a:r>
              <a:rPr lang="en-US" sz="1000" smtClean="0">
                <a:latin typeface="Arial" pitchFamily="34" charset="0"/>
                <a:ea typeface="ＭＳ Ｐゴシック" pitchFamily="34" charset="-128"/>
              </a:rPr>
              <a:t>To create a references page, </a:t>
            </a:r>
          </a:p>
          <a:p>
            <a:pPr>
              <a:buFontTx/>
              <a:buAutoNum type="arabicParenR"/>
            </a:pPr>
            <a:r>
              <a:rPr lang="en-US" sz="1000" smtClean="0">
                <a:latin typeface="Arial" pitchFamily="34" charset="0"/>
                <a:ea typeface="ＭＳ Ｐゴシック" pitchFamily="34" charset="-128"/>
              </a:rPr>
              <a:t>center the heading—References—at the top of the page; </a:t>
            </a:r>
          </a:p>
          <a:p>
            <a:pPr>
              <a:buFontTx/>
              <a:buAutoNum type="arabicParenR"/>
            </a:pPr>
            <a:r>
              <a:rPr lang="en-US" sz="1000" smtClean="0">
                <a:latin typeface="Arial" pitchFamily="34" charset="0"/>
                <a:ea typeface="ＭＳ Ｐゴシック" pitchFamily="34" charset="-128"/>
              </a:rPr>
              <a:t>double-space reference entries; </a:t>
            </a:r>
          </a:p>
          <a:p>
            <a:pPr>
              <a:buFontTx/>
              <a:buAutoNum type="arabicParenR"/>
            </a:pPr>
            <a:r>
              <a:rPr lang="en-US" sz="1000" smtClean="0">
                <a:latin typeface="Arial" pitchFamily="34" charset="0"/>
                <a:ea typeface="ＭＳ Ｐゴシック" pitchFamily="34" charset="-128"/>
              </a:rPr>
              <a:t>flush left the first line of the entry and indent subsequent lines. To use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hanging</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feature of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Indent and Space</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tab, go to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Paragraph</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a:t>
            </a:r>
            <a:r>
              <a:rPr lang="en-US" altLang="ja-JP" sz="1000" smtClean="0">
                <a:latin typeface="Arial" pitchFamily="34" charset="0"/>
                <a:ea typeface="ＭＳ Ｐゴシック" pitchFamily="34" charset="-128"/>
                <a:sym typeface="Wingdings" pitchFamily="2" charset="2"/>
              </a:rPr>
              <a:t></a:t>
            </a:r>
            <a:r>
              <a:rPr lang="ja-JP" altLang="en-US" sz="1000" smtClean="0">
                <a:latin typeface="Arial" pitchFamily="34" charset="0"/>
                <a:ea typeface="ＭＳ Ｐゴシック" pitchFamily="34" charset="-128"/>
                <a:sym typeface="Wingdings" pitchFamily="2" charset="2"/>
              </a:rPr>
              <a:t>”</a:t>
            </a:r>
            <a:r>
              <a:rPr lang="en-US" altLang="ja-JP" sz="1000" smtClean="0">
                <a:latin typeface="Arial" pitchFamily="34" charset="0"/>
                <a:ea typeface="ＭＳ Ｐゴシック" pitchFamily="34" charset="-128"/>
                <a:sym typeface="Wingdings" pitchFamily="2" charset="2"/>
              </a:rPr>
              <a:t>Indentation</a:t>
            </a:r>
            <a:r>
              <a:rPr lang="ja-JP" altLang="en-US" sz="1000" smtClean="0">
                <a:latin typeface="Arial" pitchFamily="34" charset="0"/>
                <a:ea typeface="ＭＳ Ｐゴシック" pitchFamily="34" charset="-128"/>
                <a:sym typeface="Wingdings" pitchFamily="2" charset="2"/>
              </a:rPr>
              <a:t>”</a:t>
            </a:r>
            <a:r>
              <a:rPr lang="en-US" altLang="ja-JP" sz="1000" smtClean="0">
                <a:latin typeface="Arial" pitchFamily="34" charset="0"/>
                <a:ea typeface="ＭＳ Ｐゴシック" pitchFamily="34" charset="-128"/>
                <a:sym typeface="Wingdings" pitchFamily="2" charset="2"/>
              </a:rPr>
              <a:t> choose </a:t>
            </a:r>
            <a:r>
              <a:rPr lang="ja-JP" altLang="en-US" sz="1000" smtClean="0">
                <a:latin typeface="Arial" pitchFamily="34" charset="0"/>
                <a:ea typeface="ＭＳ Ｐゴシック" pitchFamily="34" charset="-128"/>
                <a:sym typeface="Wingdings" pitchFamily="2" charset="2"/>
              </a:rPr>
              <a:t>“</a:t>
            </a:r>
            <a:r>
              <a:rPr lang="en-US" altLang="ja-JP" sz="1000" smtClean="0">
                <a:latin typeface="Arial" pitchFamily="34" charset="0"/>
                <a:ea typeface="ＭＳ Ｐゴシック" pitchFamily="34" charset="-128"/>
                <a:sym typeface="Wingdings" pitchFamily="2" charset="2"/>
              </a:rPr>
              <a:t>Hanging</a:t>
            </a:r>
            <a:r>
              <a:rPr lang="ja-JP" altLang="en-US" sz="1000" smtClean="0">
                <a:latin typeface="Arial" pitchFamily="34" charset="0"/>
                <a:ea typeface="ＭＳ Ｐゴシック" pitchFamily="34" charset="-128"/>
                <a:sym typeface="Wingdings" pitchFamily="2" charset="2"/>
              </a:rPr>
              <a:t>”</a:t>
            </a:r>
            <a:r>
              <a:rPr lang="en-US" altLang="ja-JP" sz="1000" smtClean="0">
                <a:latin typeface="Arial" pitchFamily="34" charset="0"/>
                <a:ea typeface="ＭＳ Ｐゴシック" pitchFamily="34" charset="-128"/>
                <a:sym typeface="Wingdings" pitchFamily="2" charset="2"/>
              </a:rPr>
              <a:t> in the </a:t>
            </a:r>
            <a:r>
              <a:rPr lang="ja-JP" altLang="en-US" sz="1000" smtClean="0">
                <a:latin typeface="Arial" pitchFamily="34" charset="0"/>
                <a:ea typeface="ＭＳ Ｐゴシック" pitchFamily="34" charset="-128"/>
                <a:sym typeface="Wingdings" pitchFamily="2" charset="2"/>
              </a:rPr>
              <a:t>”</a:t>
            </a:r>
            <a:r>
              <a:rPr lang="en-US" altLang="ja-JP" sz="1000" smtClean="0">
                <a:latin typeface="Arial" pitchFamily="34" charset="0"/>
                <a:ea typeface="ＭＳ Ｐゴシック" pitchFamily="34" charset="-128"/>
                <a:sym typeface="Wingdings" pitchFamily="2" charset="2"/>
              </a:rPr>
              <a:t>Special</a:t>
            </a:r>
            <a:r>
              <a:rPr lang="ja-JP" altLang="en-US" sz="1000" smtClean="0">
                <a:latin typeface="Arial" pitchFamily="34" charset="0"/>
                <a:ea typeface="ＭＳ Ｐゴシック" pitchFamily="34" charset="-128"/>
                <a:sym typeface="Wingdings" pitchFamily="2" charset="2"/>
              </a:rPr>
              <a:t>”</a:t>
            </a:r>
            <a:r>
              <a:rPr lang="en-US" altLang="ja-JP" sz="1000" smtClean="0">
                <a:latin typeface="Arial" pitchFamily="34" charset="0"/>
                <a:ea typeface="ＭＳ Ｐゴシック" pitchFamily="34" charset="-128"/>
              </a:rPr>
              <a:t> box.</a:t>
            </a:r>
          </a:p>
          <a:p>
            <a:pPr>
              <a:buFontTx/>
              <a:buAutoNum type="arabicParenR"/>
            </a:pPr>
            <a:r>
              <a:rPr lang="en-US" sz="1000" smtClean="0">
                <a:latin typeface="Arial" pitchFamily="34" charset="0"/>
                <a:ea typeface="ＭＳ Ｐゴシック" pitchFamily="34" charset="-128"/>
              </a:rPr>
              <a:t>Order entries alphabetically by the author</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s surnames. If a source is anonymous, use its title as an author</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s surname. </a:t>
            </a:r>
          </a:p>
          <a:p>
            <a:r>
              <a:rPr lang="en-US" sz="1000" smtClean="0">
                <a:latin typeface="Arial" pitchFamily="34" charset="0"/>
                <a:ea typeface="ＭＳ Ｐゴシック" pitchFamily="34" charset="-128"/>
              </a:rPr>
              <a:t> </a:t>
            </a:r>
          </a:p>
          <a:p>
            <a:r>
              <a:rPr lang="en-US" sz="1000" smtClean="0">
                <a:latin typeface="Arial" pitchFamily="34" charset="0"/>
                <a:ea typeface="ＭＳ Ｐゴシック" pitchFamily="34" charset="-128"/>
              </a:rPr>
              <a:t>Note: Unlike MLA, APA is only interested in what they call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recoverable data</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—that is, data which other people can find. For example, personal communications such as letters, memos, emails, interviews, and telephone conversations should not be included in the reference list since they are not recoverable by other researchers.</a:t>
            </a:r>
          </a:p>
          <a:p>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For specific information about entries in the reference list, go to http://owl.english.purdue.edu/owl/resource/560/05/. </a:t>
            </a:r>
          </a:p>
        </p:txBody>
      </p:sp>
      <p:sp>
        <p:nvSpPr>
          <p:cNvPr id="2765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fld id="{73121310-EBD3-4F5D-B6B9-24E8970696B1}" type="slidenum">
              <a:rPr lang="en-US" sz="1200"/>
              <a:pPr/>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447800"/>
            <a:ext cx="7772400" cy="1143000"/>
          </a:xfrm>
        </p:spPr>
        <p:txBody>
          <a:bodyPr/>
          <a:lstStyle>
            <a:lvl1pPr>
              <a:defRPr sz="40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295400" y="2819400"/>
            <a:ext cx="6400800" cy="838200"/>
          </a:xfrm>
        </p:spPr>
        <p:txBody>
          <a:bodyPr/>
          <a:lstStyle>
            <a:lvl1pPr marL="0" indent="0" algn="ctr">
              <a:buFontTx/>
              <a:buNone/>
              <a:defRPr sz="2800" i="1"/>
            </a:lvl1pPr>
          </a:lstStyle>
          <a:p>
            <a:r>
              <a:rPr lang="en-US" smtClean="0"/>
              <a:t>Click to edit Master subtitle style</a:t>
            </a:r>
            <a:endParaRPr lang="en-US"/>
          </a:p>
        </p:txBody>
      </p:sp>
    </p:spTree>
    <p:extLst>
      <p:ext uri="{BB962C8B-B14F-4D97-AF65-F5344CB8AC3E}">
        <p14:creationId xmlns:p14="http://schemas.microsoft.com/office/powerpoint/2010/main" val="719057863"/>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776562"/>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76200"/>
            <a:ext cx="201930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76200"/>
            <a:ext cx="59055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393226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577461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25285255"/>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19200"/>
            <a:ext cx="39624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39624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7380959"/>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39152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1374535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2737397"/>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2907712"/>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1991249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62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33400" y="1219200"/>
            <a:ext cx="8077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425333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txStyles>
    <p:titleStyle>
      <a:lvl1pPr algn="ctr" rtl="0" eaLnBrk="0" fontAlgn="base" hangingPunct="0">
        <a:spcBef>
          <a:spcPct val="0"/>
        </a:spcBef>
        <a:spcAft>
          <a:spcPct val="0"/>
        </a:spcAft>
        <a:defRPr sz="3600">
          <a:solidFill>
            <a:schemeClr val="tx2"/>
          </a:solidFill>
          <a:latin typeface="+mj-lt"/>
          <a:ea typeface="+mj-ea"/>
          <a:cs typeface="ＭＳ Ｐゴシック"/>
        </a:defRPr>
      </a:lvl1pPr>
      <a:lvl2pPr algn="ctr" rtl="0" eaLnBrk="0" fontAlgn="base" hangingPunct="0">
        <a:spcBef>
          <a:spcPct val="0"/>
        </a:spcBef>
        <a:spcAft>
          <a:spcPct val="0"/>
        </a:spcAft>
        <a:defRPr sz="3600">
          <a:solidFill>
            <a:schemeClr val="tx2"/>
          </a:solidFill>
          <a:latin typeface="Arial Black" pitchFamily="1" charset="0"/>
          <a:ea typeface="ＭＳ Ｐゴシック" pitchFamily="1" charset="-128"/>
          <a:cs typeface="ＭＳ Ｐゴシック"/>
        </a:defRPr>
      </a:lvl2pPr>
      <a:lvl3pPr algn="ctr" rtl="0" eaLnBrk="0" fontAlgn="base" hangingPunct="0">
        <a:spcBef>
          <a:spcPct val="0"/>
        </a:spcBef>
        <a:spcAft>
          <a:spcPct val="0"/>
        </a:spcAft>
        <a:defRPr sz="3600">
          <a:solidFill>
            <a:schemeClr val="tx2"/>
          </a:solidFill>
          <a:latin typeface="Arial Black" pitchFamily="1" charset="0"/>
          <a:ea typeface="ＭＳ Ｐゴシック" pitchFamily="1" charset="-128"/>
          <a:cs typeface="ＭＳ Ｐゴシック"/>
        </a:defRPr>
      </a:lvl3pPr>
      <a:lvl4pPr algn="ctr" rtl="0" eaLnBrk="0" fontAlgn="base" hangingPunct="0">
        <a:spcBef>
          <a:spcPct val="0"/>
        </a:spcBef>
        <a:spcAft>
          <a:spcPct val="0"/>
        </a:spcAft>
        <a:defRPr sz="3600">
          <a:solidFill>
            <a:schemeClr val="tx2"/>
          </a:solidFill>
          <a:latin typeface="Arial Black" pitchFamily="1" charset="0"/>
          <a:ea typeface="ＭＳ Ｐゴシック" pitchFamily="1" charset="-128"/>
          <a:cs typeface="ＭＳ Ｐゴシック"/>
        </a:defRPr>
      </a:lvl4pPr>
      <a:lvl5pPr algn="ctr" rtl="0" eaLnBrk="0" fontAlgn="base" hangingPunct="0">
        <a:spcBef>
          <a:spcPct val="0"/>
        </a:spcBef>
        <a:spcAft>
          <a:spcPct val="0"/>
        </a:spcAft>
        <a:defRPr sz="3600">
          <a:solidFill>
            <a:schemeClr val="tx2"/>
          </a:solidFill>
          <a:latin typeface="Arial Black" pitchFamily="1" charset="0"/>
          <a:ea typeface="ＭＳ Ｐゴシック" pitchFamily="1" charset="-128"/>
          <a:cs typeface="ＭＳ Ｐゴシック"/>
        </a:defRPr>
      </a:lvl5pPr>
      <a:lvl6pPr marL="457200" algn="ctr" rtl="0" eaLnBrk="1" fontAlgn="base" hangingPunct="1">
        <a:spcBef>
          <a:spcPct val="0"/>
        </a:spcBef>
        <a:spcAft>
          <a:spcPct val="0"/>
        </a:spcAft>
        <a:defRPr sz="3600">
          <a:solidFill>
            <a:schemeClr val="tx2"/>
          </a:solidFill>
          <a:latin typeface="Arial Black" pitchFamily="1" charset="0"/>
          <a:ea typeface="ＭＳ Ｐゴシック" pitchFamily="1" charset="-128"/>
        </a:defRPr>
      </a:lvl6pPr>
      <a:lvl7pPr marL="914400" algn="ctr" rtl="0" eaLnBrk="1" fontAlgn="base" hangingPunct="1">
        <a:spcBef>
          <a:spcPct val="0"/>
        </a:spcBef>
        <a:spcAft>
          <a:spcPct val="0"/>
        </a:spcAft>
        <a:defRPr sz="3600">
          <a:solidFill>
            <a:schemeClr val="tx2"/>
          </a:solidFill>
          <a:latin typeface="Arial Black" pitchFamily="1" charset="0"/>
          <a:ea typeface="ＭＳ Ｐゴシック" pitchFamily="1" charset="-128"/>
        </a:defRPr>
      </a:lvl7pPr>
      <a:lvl8pPr marL="1371600" algn="ctr" rtl="0" eaLnBrk="1" fontAlgn="base" hangingPunct="1">
        <a:spcBef>
          <a:spcPct val="0"/>
        </a:spcBef>
        <a:spcAft>
          <a:spcPct val="0"/>
        </a:spcAft>
        <a:defRPr sz="3600">
          <a:solidFill>
            <a:schemeClr val="tx2"/>
          </a:solidFill>
          <a:latin typeface="Arial Black" pitchFamily="1" charset="0"/>
          <a:ea typeface="ＭＳ Ｐゴシック" pitchFamily="1" charset="-128"/>
        </a:defRPr>
      </a:lvl8pPr>
      <a:lvl9pPr marL="1828800" algn="ctr" rtl="0" eaLnBrk="1" fontAlgn="base" hangingPunct="1">
        <a:spcBef>
          <a:spcPct val="0"/>
        </a:spcBef>
        <a:spcAft>
          <a:spcPct val="0"/>
        </a:spcAft>
        <a:defRPr sz="3600">
          <a:solidFill>
            <a:schemeClr val="tx2"/>
          </a:solidFill>
          <a:latin typeface="Arial Black" pitchFamily="1"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owl.english.purdue.edu/owl/resource/560/01/"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hyperlink" Target="http://flash1r.apa.org/apastyle/basics/data/resources/references-exampl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ctrTitle"/>
          </p:nvPr>
        </p:nvSpPr>
        <p:spPr>
          <a:xfrm>
            <a:off x="609600" y="1905000"/>
            <a:ext cx="7772400" cy="2362200"/>
          </a:xfrm>
        </p:spPr>
        <p:txBody>
          <a:bodyPr/>
          <a:lstStyle/>
          <a:p>
            <a:pPr eaLnBrk="1" hangingPunct="1"/>
            <a:r>
              <a:rPr lang="en-US" sz="4400" dirty="0" smtClean="0">
                <a:solidFill>
                  <a:schemeClr val="tx1"/>
                </a:solidFill>
              </a:rPr>
              <a:t>APA </a:t>
            </a:r>
            <a:br>
              <a:rPr lang="en-US" sz="4400" dirty="0" smtClean="0">
                <a:solidFill>
                  <a:schemeClr val="tx1"/>
                </a:solidFill>
              </a:rPr>
            </a:br>
            <a:r>
              <a:rPr lang="en-US" sz="4400" dirty="0" smtClean="0">
                <a:solidFill>
                  <a:schemeClr val="tx1"/>
                </a:solidFill>
              </a:rPr>
              <a:t>Formatting and Style Guide</a:t>
            </a:r>
            <a:endParaRPr lang="en-US" sz="4400" dirty="0" smtClean="0">
              <a:solidFill>
                <a:srgbClr val="FFFFFF"/>
              </a:solidFill>
            </a:endParaRPr>
          </a:p>
        </p:txBody>
      </p:sp>
    </p:spTree>
    <p:extLst>
      <p:ext uri="{BB962C8B-B14F-4D97-AF65-F5344CB8AC3E}">
        <p14:creationId xmlns:p14="http://schemas.microsoft.com/office/powerpoint/2010/main" val="3937412312"/>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smtClean="0"/>
              <a:t>References: Basics</a:t>
            </a:r>
            <a:endParaRPr lang="en-US" sz="2800" smtClean="0"/>
          </a:p>
        </p:txBody>
      </p:sp>
      <p:sp>
        <p:nvSpPr>
          <p:cNvPr id="28674" name="TextBox 4"/>
          <p:cNvSpPr txBox="1">
            <a:spLocks noChangeArrowheads="1"/>
          </p:cNvSpPr>
          <p:nvPr/>
        </p:nvSpPr>
        <p:spPr bwMode="auto">
          <a:xfrm>
            <a:off x="457200" y="1447800"/>
            <a:ext cx="8229600" cy="449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hangingPunct="1">
              <a:buFont typeface="Arial" pitchFamily="34" charset="0"/>
              <a:buChar char="•"/>
            </a:pPr>
            <a:r>
              <a:rPr lang="en-US" sz="2600"/>
              <a:t> Invert authors</a:t>
            </a:r>
            <a:r>
              <a:rPr lang="ja-JP" altLang="en-US" sz="2600"/>
              <a:t>’</a:t>
            </a:r>
            <a:r>
              <a:rPr lang="en-US" altLang="ja-JP" sz="2600"/>
              <a:t> names (last name first followed by initials: </a:t>
            </a:r>
            <a:r>
              <a:rPr lang="ja-JP" altLang="en-US" sz="2600"/>
              <a:t>“</a:t>
            </a:r>
            <a:r>
              <a:rPr lang="en-US" altLang="ja-JP" sz="2600"/>
              <a:t>Smith, J.Q.</a:t>
            </a:r>
            <a:r>
              <a:rPr lang="ja-JP" altLang="en-US" sz="2600"/>
              <a:t>”</a:t>
            </a:r>
            <a:r>
              <a:rPr lang="en-US" altLang="ja-JP" sz="2600"/>
              <a:t>)</a:t>
            </a:r>
          </a:p>
          <a:p>
            <a:pPr eaLnBrk="1" hangingPunct="1">
              <a:buFont typeface="Arial" pitchFamily="34" charset="0"/>
              <a:buChar char="•"/>
            </a:pPr>
            <a:endParaRPr lang="en-US" sz="2600"/>
          </a:p>
          <a:p>
            <a:pPr eaLnBrk="1" hangingPunct="1">
              <a:buFont typeface="Arial" pitchFamily="34" charset="0"/>
              <a:buChar char="•"/>
            </a:pPr>
            <a:r>
              <a:rPr lang="en-US" sz="2600"/>
              <a:t> Alphabetize reference list entries the last name of the first author of each work</a:t>
            </a:r>
          </a:p>
          <a:p>
            <a:pPr eaLnBrk="1" hangingPunct="1">
              <a:buFont typeface="Arial" pitchFamily="34" charset="0"/>
              <a:buChar char="•"/>
            </a:pPr>
            <a:endParaRPr lang="en-US" sz="2600"/>
          </a:p>
          <a:p>
            <a:pPr eaLnBrk="1" hangingPunct="1">
              <a:buFont typeface="Arial" pitchFamily="34" charset="0"/>
              <a:buChar char="•"/>
            </a:pPr>
            <a:r>
              <a:rPr lang="en-US" sz="2600"/>
              <a:t> Capitalize only the first letter of the first word of a title and subtitle, the first word after a colon or a dash in the title, and proper nouns. Do not capitalize the first letter of the second word in a hyphenated compound word.</a:t>
            </a:r>
            <a:endParaRPr lang="en-US"/>
          </a:p>
        </p:txBody>
      </p:sp>
    </p:spTree>
    <p:extLst>
      <p:ext uri="{BB962C8B-B14F-4D97-AF65-F5344CB8AC3E}">
        <p14:creationId xmlns:p14="http://schemas.microsoft.com/office/powerpoint/2010/main" val="4040122304"/>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smtClean="0"/>
              <a:t>References: Basics</a:t>
            </a:r>
            <a:endParaRPr lang="en-US" sz="2800" smtClean="0"/>
          </a:p>
        </p:txBody>
      </p:sp>
      <p:sp>
        <p:nvSpPr>
          <p:cNvPr id="30722" name="TextBox 4"/>
          <p:cNvSpPr txBox="1">
            <a:spLocks noChangeArrowheads="1"/>
          </p:cNvSpPr>
          <p:nvPr/>
        </p:nvSpPr>
        <p:spPr bwMode="auto">
          <a:xfrm>
            <a:off x="457200" y="1447800"/>
            <a:ext cx="8229600"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hangingPunct="1">
              <a:buFont typeface="Arial" pitchFamily="34" charset="0"/>
              <a:buChar char="•"/>
            </a:pPr>
            <a:r>
              <a:rPr lang="en-US" sz="2600"/>
              <a:t> Capitalize all major words in journal titles</a:t>
            </a:r>
          </a:p>
          <a:p>
            <a:pPr eaLnBrk="1" hangingPunct="1">
              <a:buFont typeface="Wingdings" pitchFamily="2" charset="2"/>
              <a:buChar char="Ø"/>
            </a:pPr>
            <a:endParaRPr lang="en-US" sz="2600"/>
          </a:p>
          <a:p>
            <a:pPr eaLnBrk="1" hangingPunct="1">
              <a:buFont typeface="Arial" pitchFamily="34" charset="0"/>
              <a:buChar char="•"/>
            </a:pPr>
            <a:r>
              <a:rPr lang="en-US" sz="2600"/>
              <a:t> Italicize titles of longer works such as books and journals</a:t>
            </a:r>
          </a:p>
          <a:p>
            <a:pPr eaLnBrk="1" hangingPunct="1">
              <a:buFont typeface="Arial" pitchFamily="34" charset="0"/>
              <a:buChar char="•"/>
            </a:pPr>
            <a:endParaRPr lang="en-US" sz="2600"/>
          </a:p>
          <a:p>
            <a:pPr eaLnBrk="1" hangingPunct="1">
              <a:buFont typeface="Arial" pitchFamily="34" charset="0"/>
              <a:buChar char="•"/>
            </a:pPr>
            <a:r>
              <a:rPr lang="en-US" sz="2600"/>
              <a:t> Do not italicize, underline, or put quotes around</a:t>
            </a:r>
          </a:p>
          <a:p>
            <a:pPr eaLnBrk="1" hangingPunct="1"/>
            <a:r>
              <a:rPr lang="en-US" sz="2600"/>
              <a:t>the titles of shorter works such as journal articles or essays in edited collections</a:t>
            </a:r>
          </a:p>
          <a:p>
            <a:pPr eaLnBrk="1" hangingPunct="1"/>
            <a:endParaRPr lang="en-US"/>
          </a:p>
        </p:txBody>
      </p:sp>
    </p:spTree>
    <p:extLst>
      <p:ext uri="{BB962C8B-B14F-4D97-AF65-F5344CB8AC3E}">
        <p14:creationId xmlns:p14="http://schemas.microsoft.com/office/powerpoint/2010/main" val="1541626559"/>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mtClean="0"/>
              <a:t>Making the References List</a:t>
            </a:r>
            <a:endParaRPr lang="en-US" sz="2800" smtClean="0"/>
          </a:p>
        </p:txBody>
      </p:sp>
      <p:sp>
        <p:nvSpPr>
          <p:cNvPr id="32770" name="TextBox 4"/>
          <p:cNvSpPr txBox="1">
            <a:spLocks noChangeArrowheads="1"/>
          </p:cNvSpPr>
          <p:nvPr/>
        </p:nvSpPr>
        <p:spPr bwMode="auto">
          <a:xfrm>
            <a:off x="533400" y="2057400"/>
            <a:ext cx="82296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hangingPunct="1">
              <a:buFont typeface="Arial Black" pitchFamily="34" charset="0"/>
              <a:buAutoNum type="arabicPeriod"/>
            </a:pPr>
            <a:r>
              <a:rPr lang="en-US" dirty="0"/>
              <a:t>Identify the type of source: Is it a book? A journal article? A webpage? </a:t>
            </a:r>
          </a:p>
          <a:p>
            <a:pPr eaLnBrk="1" hangingPunct="1">
              <a:buFont typeface="Arial Black" pitchFamily="34" charset="0"/>
              <a:buAutoNum type="arabicPeriod"/>
            </a:pPr>
            <a:endParaRPr lang="en-US" dirty="0"/>
          </a:p>
          <a:p>
            <a:pPr eaLnBrk="1" hangingPunct="1">
              <a:buFont typeface="Arial Black" pitchFamily="34" charset="0"/>
              <a:buAutoNum type="arabicPeriod"/>
            </a:pPr>
            <a:r>
              <a:rPr lang="en-US" dirty="0"/>
              <a:t>Find a sample of citing this type of source in the textbook or in the OWL APA Guide: </a:t>
            </a:r>
            <a:br>
              <a:rPr lang="en-US" dirty="0"/>
            </a:br>
            <a:r>
              <a:rPr lang="en-US" dirty="0">
                <a:hlinkClick r:id="rId3"/>
              </a:rPr>
              <a:t>http://owl.english.purdue.edu/owl/resource/560/01/</a:t>
            </a:r>
            <a:endParaRPr lang="en-US" dirty="0"/>
          </a:p>
          <a:p>
            <a:pPr eaLnBrk="1" hangingPunct="1">
              <a:buFont typeface="Arial Black" pitchFamily="34" charset="0"/>
              <a:buAutoNum type="arabicPeriod"/>
            </a:pPr>
            <a:endParaRPr lang="en-US" dirty="0"/>
          </a:p>
          <a:p>
            <a:pPr eaLnBrk="1" hangingPunct="1">
              <a:buFont typeface="Arial Black" pitchFamily="34" charset="0"/>
              <a:buAutoNum type="arabicPeriod"/>
            </a:pPr>
            <a:r>
              <a:rPr lang="ja-JP" altLang="en-US" dirty="0"/>
              <a:t>“</a:t>
            </a:r>
            <a:r>
              <a:rPr lang="en-US" altLang="ja-JP" dirty="0"/>
              <a:t>Mirror</a:t>
            </a:r>
            <a:r>
              <a:rPr lang="ja-JP" altLang="en-US" dirty="0"/>
              <a:t>”</a:t>
            </a:r>
            <a:r>
              <a:rPr lang="en-US" altLang="ja-JP" dirty="0"/>
              <a:t> the sample</a:t>
            </a:r>
          </a:p>
          <a:p>
            <a:pPr eaLnBrk="1" hangingPunct="1">
              <a:buFont typeface="Arial Black" pitchFamily="34" charset="0"/>
              <a:buAutoNum type="arabicPeriod"/>
            </a:pPr>
            <a:endParaRPr lang="en-US" dirty="0"/>
          </a:p>
          <a:p>
            <a:pPr eaLnBrk="1" hangingPunct="1">
              <a:buFont typeface="Arial Black" pitchFamily="34" charset="0"/>
              <a:buAutoNum type="arabicPeriod"/>
            </a:pPr>
            <a:r>
              <a:rPr lang="en-US" dirty="0"/>
              <a:t>Make sure that the entries are listed in the alphabetical order and the subsequent lines are indented (Recall References: Basics)</a:t>
            </a:r>
          </a:p>
        </p:txBody>
      </p:sp>
      <p:sp>
        <p:nvSpPr>
          <p:cNvPr id="32771" name="Rectangle 4"/>
          <p:cNvSpPr>
            <a:spLocks noChangeArrowheads="1"/>
          </p:cNvSpPr>
          <p:nvPr/>
        </p:nvSpPr>
        <p:spPr bwMode="auto">
          <a:xfrm>
            <a:off x="457200" y="1066800"/>
            <a:ext cx="8305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t>APA is a complex system of citation. When compiling the reference list, the strategy below might be useful: </a:t>
            </a:r>
          </a:p>
        </p:txBody>
      </p:sp>
    </p:spTree>
    <p:extLst>
      <p:ext uri="{BB962C8B-B14F-4D97-AF65-F5344CB8AC3E}">
        <p14:creationId xmlns:p14="http://schemas.microsoft.com/office/powerpoint/2010/main" val="2212105038"/>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In-text citations</a:t>
            </a:r>
            <a:endParaRPr lang="en-US" dirty="0"/>
          </a:p>
        </p:txBody>
      </p:sp>
      <p:sp>
        <p:nvSpPr>
          <p:cNvPr id="3" name="Subtitle 2"/>
          <p:cNvSpPr>
            <a:spLocks noGrp="1"/>
          </p:cNvSpPr>
          <p:nvPr>
            <p:ph type="subTitle" idx="1"/>
          </p:nvPr>
        </p:nvSpPr>
        <p:spPr/>
        <p:txBody>
          <a:bodyPr/>
          <a:lstStyle/>
          <a:p>
            <a:r>
              <a:rPr lang="en-US" dirty="0" smtClean="0"/>
              <a:t>The Basics</a:t>
            </a:r>
            <a:endParaRPr lang="en-US" dirty="0"/>
          </a:p>
        </p:txBody>
      </p:sp>
    </p:spTree>
    <p:extLst>
      <p:ext uri="{BB962C8B-B14F-4D97-AF65-F5344CB8AC3E}">
        <p14:creationId xmlns:p14="http://schemas.microsoft.com/office/powerpoint/2010/main" val="409502851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smtClean="0"/>
              <a:t>In-text Citations: Basics</a:t>
            </a:r>
            <a:endParaRPr lang="en-US" sz="2800" smtClean="0"/>
          </a:p>
        </p:txBody>
      </p:sp>
      <p:sp>
        <p:nvSpPr>
          <p:cNvPr id="34818" name="TextBox 5"/>
          <p:cNvSpPr txBox="1">
            <a:spLocks noChangeArrowheads="1"/>
          </p:cNvSpPr>
          <p:nvPr/>
        </p:nvSpPr>
        <p:spPr bwMode="auto">
          <a:xfrm>
            <a:off x="609600" y="1524000"/>
            <a:ext cx="78486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hangingPunct="1"/>
            <a:r>
              <a:rPr lang="en-US"/>
              <a:t>In-text citations help readers locate the cited source in the References section of the paper. </a:t>
            </a:r>
          </a:p>
          <a:p>
            <a:pPr eaLnBrk="1" hangingPunct="1"/>
            <a:endParaRPr lang="en-US"/>
          </a:p>
          <a:p>
            <a:pPr eaLnBrk="1" hangingPunct="1"/>
            <a:r>
              <a:rPr lang="en-US"/>
              <a:t>Whenever you use a source, provide in parenthesis:</a:t>
            </a:r>
          </a:p>
          <a:p>
            <a:pPr eaLnBrk="1" hangingPunct="1"/>
            <a:endParaRPr lang="en-US"/>
          </a:p>
          <a:p>
            <a:pPr lvl="1" eaLnBrk="1" hangingPunct="1">
              <a:buFont typeface="Arial" pitchFamily="34" charset="0"/>
              <a:buChar char="•"/>
            </a:pPr>
            <a:r>
              <a:rPr lang="en-US"/>
              <a:t> the author</a:t>
            </a:r>
            <a:r>
              <a:rPr lang="ja-JP" altLang="en-US"/>
              <a:t>’</a:t>
            </a:r>
            <a:r>
              <a:rPr lang="en-US" altLang="ja-JP"/>
              <a:t>s name and the date of publication</a:t>
            </a:r>
          </a:p>
          <a:p>
            <a:pPr lvl="1" eaLnBrk="1" hangingPunct="1">
              <a:buFont typeface="Arial" pitchFamily="34" charset="0"/>
              <a:buChar char="•"/>
            </a:pPr>
            <a:endParaRPr lang="en-US"/>
          </a:p>
          <a:p>
            <a:pPr lvl="1" eaLnBrk="1" hangingPunct="1">
              <a:buFont typeface="Arial" pitchFamily="34" charset="0"/>
              <a:buChar char="•"/>
            </a:pPr>
            <a:r>
              <a:rPr lang="en-US"/>
              <a:t> for quotations and close paraphrases, provide the author</a:t>
            </a:r>
            <a:r>
              <a:rPr lang="ja-JP" altLang="en-US"/>
              <a:t>’</a:t>
            </a:r>
            <a:r>
              <a:rPr lang="en-US" altLang="ja-JP"/>
              <a:t>s name, date of publication, and a page number</a:t>
            </a:r>
          </a:p>
          <a:p>
            <a:pPr lvl="1" eaLnBrk="1" hangingPunct="1"/>
            <a:r>
              <a:rPr lang="en-US"/>
              <a:t> </a:t>
            </a:r>
          </a:p>
          <a:p>
            <a:pPr eaLnBrk="1" hangingPunct="1"/>
            <a:endParaRPr lang="en-US"/>
          </a:p>
        </p:txBody>
      </p:sp>
    </p:spTree>
    <p:extLst>
      <p:ext uri="{BB962C8B-B14F-4D97-AF65-F5344CB8AC3E}">
        <p14:creationId xmlns:p14="http://schemas.microsoft.com/office/powerpoint/2010/main" val="2955517949"/>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mtClean="0"/>
              <a:t>In-text Citations: </a:t>
            </a:r>
            <a:br>
              <a:rPr lang="en-US" smtClean="0"/>
            </a:br>
            <a:r>
              <a:rPr lang="en-US" sz="2800" smtClean="0"/>
              <a:t>Formatting Quotations</a:t>
            </a:r>
          </a:p>
        </p:txBody>
      </p:sp>
      <p:sp>
        <p:nvSpPr>
          <p:cNvPr id="36866" name="Rectangle 3"/>
          <p:cNvSpPr>
            <a:spLocks noChangeArrowheads="1"/>
          </p:cNvSpPr>
          <p:nvPr/>
        </p:nvSpPr>
        <p:spPr bwMode="auto">
          <a:xfrm>
            <a:off x="304800" y="3048000"/>
            <a:ext cx="85344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lnSpc>
                <a:spcPct val="90000"/>
              </a:lnSpc>
              <a:spcBef>
                <a:spcPct val="0"/>
              </a:spcBef>
              <a:spcAft>
                <a:spcPct val="0"/>
              </a:spcAft>
            </a:pPr>
            <a:r>
              <a:rPr lang="en-US" sz="2400" b="1">
                <a:solidFill>
                  <a:srgbClr val="000000"/>
                </a:solidFill>
                <a:latin typeface="Arial" pitchFamily="34" charset="0"/>
              </a:rPr>
              <a:t>	Caruth (1996) has stated that a traumatic response    </a:t>
            </a:r>
          </a:p>
          <a:p>
            <a:pPr fontAlgn="base">
              <a:lnSpc>
                <a:spcPct val="90000"/>
              </a:lnSpc>
              <a:spcBef>
                <a:spcPct val="0"/>
              </a:spcBef>
              <a:spcAft>
                <a:spcPct val="0"/>
              </a:spcAft>
            </a:pPr>
            <a:r>
              <a:rPr lang="en-US" sz="2400" b="1">
                <a:solidFill>
                  <a:srgbClr val="000000"/>
                </a:solidFill>
                <a:latin typeface="Arial" pitchFamily="34" charset="0"/>
              </a:rPr>
              <a:t>   	frequently entails a </a:t>
            </a:r>
            <a:r>
              <a:rPr lang="ja-JP" altLang="en-US" sz="2400" b="1">
                <a:solidFill>
                  <a:srgbClr val="000000"/>
                </a:solidFill>
                <a:latin typeface="Arial" pitchFamily="34" charset="0"/>
              </a:rPr>
              <a:t>“</a:t>
            </a:r>
            <a:r>
              <a:rPr lang="en-US" altLang="ja-JP" sz="2400" b="1">
                <a:solidFill>
                  <a:srgbClr val="000000"/>
                </a:solidFill>
                <a:latin typeface="Arial" pitchFamily="34" charset="0"/>
              </a:rPr>
              <a:t>delayed, uncontrolled 	repetitive appearance of hallucinations and other 	intrusive phenomena</a:t>
            </a:r>
            <a:r>
              <a:rPr lang="ja-JP" altLang="en-US" sz="2400" b="1">
                <a:solidFill>
                  <a:srgbClr val="000000"/>
                </a:solidFill>
                <a:latin typeface="Arial" pitchFamily="34" charset="0"/>
              </a:rPr>
              <a:t>”</a:t>
            </a:r>
            <a:r>
              <a:rPr lang="en-US" altLang="ja-JP" sz="2400" b="1">
                <a:solidFill>
                  <a:srgbClr val="000000"/>
                </a:solidFill>
                <a:latin typeface="Arial" pitchFamily="34" charset="0"/>
              </a:rPr>
              <a:t> (p.11). 	</a:t>
            </a:r>
            <a:endParaRPr lang="en-US" sz="2800" b="1">
              <a:solidFill>
                <a:srgbClr val="000000"/>
              </a:solidFill>
              <a:latin typeface="Arial" pitchFamily="34" charset="0"/>
            </a:endParaRPr>
          </a:p>
        </p:txBody>
      </p:sp>
      <p:sp>
        <p:nvSpPr>
          <p:cNvPr id="36867" name="TextBox 4"/>
          <p:cNvSpPr txBox="1">
            <a:spLocks noChangeArrowheads="1"/>
          </p:cNvSpPr>
          <p:nvPr/>
        </p:nvSpPr>
        <p:spPr bwMode="auto">
          <a:xfrm>
            <a:off x="304800" y="4724400"/>
            <a:ext cx="8534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en-US" dirty="0">
                <a:solidFill>
                  <a:srgbClr val="000000"/>
                </a:solidFill>
              </a:rPr>
              <a:t>	A traumatic response frequently entails a 	“</a:t>
            </a:r>
            <a:r>
              <a:rPr lang="en-US" altLang="ja-JP" dirty="0">
                <a:solidFill>
                  <a:srgbClr val="000000"/>
                </a:solidFill>
              </a:rPr>
              <a:t>delayed, uncontrolled repetitive appearance of 	hallucinations and other intrusive phenomena</a:t>
            </a:r>
            <a:r>
              <a:rPr lang="ja-JP" altLang="en-US" dirty="0">
                <a:solidFill>
                  <a:srgbClr val="000000"/>
                </a:solidFill>
              </a:rPr>
              <a:t>”</a:t>
            </a:r>
            <a:r>
              <a:rPr lang="en-US" altLang="ja-JP" dirty="0">
                <a:solidFill>
                  <a:srgbClr val="000000"/>
                </a:solidFill>
              </a:rPr>
              <a:t> 	(</a:t>
            </a:r>
            <a:r>
              <a:rPr lang="en-US" altLang="ja-JP" dirty="0" err="1">
                <a:solidFill>
                  <a:srgbClr val="000000"/>
                </a:solidFill>
              </a:rPr>
              <a:t>Caruth</a:t>
            </a:r>
            <a:r>
              <a:rPr lang="en-US" altLang="ja-JP" dirty="0">
                <a:solidFill>
                  <a:srgbClr val="000000"/>
                </a:solidFill>
              </a:rPr>
              <a:t>, 1996, p.11).      	</a:t>
            </a:r>
            <a:endParaRPr lang="en-US" dirty="0">
              <a:solidFill>
                <a:srgbClr val="000000"/>
              </a:solidFill>
            </a:endParaRPr>
          </a:p>
        </p:txBody>
      </p:sp>
      <p:sp>
        <p:nvSpPr>
          <p:cNvPr id="36868" name="TextBox 5"/>
          <p:cNvSpPr txBox="1">
            <a:spLocks noChangeArrowheads="1"/>
          </p:cNvSpPr>
          <p:nvPr/>
        </p:nvSpPr>
        <p:spPr bwMode="auto">
          <a:xfrm>
            <a:off x="304800" y="1219200"/>
            <a:ext cx="8534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fontAlgn="base">
              <a:spcBef>
                <a:spcPct val="0"/>
              </a:spcBef>
              <a:spcAft>
                <a:spcPct val="0"/>
              </a:spcAft>
            </a:pPr>
            <a:r>
              <a:rPr lang="en-US">
                <a:solidFill>
                  <a:srgbClr val="000000"/>
                </a:solidFill>
              </a:rPr>
              <a:t>When quoting, introduce the quotation with a signal phrase. Make sure to include the author</a:t>
            </a:r>
            <a:r>
              <a:rPr lang="ja-JP" altLang="en-US">
                <a:solidFill>
                  <a:srgbClr val="000000"/>
                </a:solidFill>
              </a:rPr>
              <a:t>’</a:t>
            </a:r>
            <a:r>
              <a:rPr lang="en-US" altLang="ja-JP">
                <a:solidFill>
                  <a:srgbClr val="000000"/>
                </a:solidFill>
              </a:rPr>
              <a:t>s name, the year of publication, the page number, but keep the citation brief—do not repeat the information. </a:t>
            </a:r>
            <a:endParaRPr lang="en-US">
              <a:solidFill>
                <a:srgbClr val="000000"/>
              </a:solidFill>
            </a:endParaRPr>
          </a:p>
        </p:txBody>
      </p:sp>
    </p:spTree>
    <p:extLst>
      <p:ext uri="{BB962C8B-B14F-4D97-AF65-F5344CB8AC3E}">
        <p14:creationId xmlns:p14="http://schemas.microsoft.com/office/powerpoint/2010/main" val="3558585287"/>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smtClean="0"/>
              <a:t>In-text Citations: </a:t>
            </a:r>
            <a:br>
              <a:rPr lang="en-US" smtClean="0"/>
            </a:br>
            <a:r>
              <a:rPr lang="en-US" sz="2800" smtClean="0"/>
              <a:t>Formatting a Summary or Paraphrase</a:t>
            </a:r>
          </a:p>
        </p:txBody>
      </p:sp>
      <p:sp>
        <p:nvSpPr>
          <p:cNvPr id="38914" name="TextBox 3"/>
          <p:cNvSpPr txBox="1">
            <a:spLocks noChangeArrowheads="1"/>
          </p:cNvSpPr>
          <p:nvPr/>
        </p:nvSpPr>
        <p:spPr bwMode="auto">
          <a:xfrm>
            <a:off x="381000" y="1371600"/>
            <a:ext cx="84582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en-US" sz="2600">
                <a:solidFill>
                  <a:srgbClr val="000000"/>
                </a:solidFill>
              </a:rPr>
              <a:t>Provide the author</a:t>
            </a:r>
            <a:r>
              <a:rPr lang="ja-JP" altLang="en-US" sz="2600">
                <a:solidFill>
                  <a:srgbClr val="000000"/>
                </a:solidFill>
              </a:rPr>
              <a:t>’</a:t>
            </a:r>
            <a:r>
              <a:rPr lang="en-US" altLang="ja-JP" sz="2600">
                <a:solidFill>
                  <a:srgbClr val="000000"/>
                </a:solidFill>
              </a:rPr>
              <a:t>s last name and the year of</a:t>
            </a:r>
          </a:p>
          <a:p>
            <a:pPr eaLnBrk="1" fontAlgn="base" hangingPunct="1">
              <a:spcBef>
                <a:spcPct val="0"/>
              </a:spcBef>
              <a:spcAft>
                <a:spcPct val="0"/>
              </a:spcAft>
            </a:pPr>
            <a:r>
              <a:rPr lang="en-US" sz="2600">
                <a:solidFill>
                  <a:srgbClr val="000000"/>
                </a:solidFill>
              </a:rPr>
              <a:t>publication in parenthesis after a summary or a paraphrase.</a:t>
            </a:r>
          </a:p>
          <a:p>
            <a:pPr eaLnBrk="1" fontAlgn="base" hangingPunct="1">
              <a:spcBef>
                <a:spcPct val="0"/>
              </a:spcBef>
              <a:spcAft>
                <a:spcPct val="0"/>
              </a:spcAft>
            </a:pPr>
            <a:endParaRPr lang="en-US">
              <a:solidFill>
                <a:srgbClr val="000000"/>
              </a:solidFill>
            </a:endParaRPr>
          </a:p>
          <a:p>
            <a:pPr eaLnBrk="1" fontAlgn="base" hangingPunct="1">
              <a:spcBef>
                <a:spcPct val="0"/>
              </a:spcBef>
              <a:spcAft>
                <a:spcPct val="0"/>
              </a:spcAft>
            </a:pPr>
            <a:r>
              <a:rPr lang="en-US" sz="2000">
                <a:solidFill>
                  <a:srgbClr val="000000"/>
                </a:solidFill>
              </a:rPr>
              <a:t>     	</a:t>
            </a:r>
            <a:r>
              <a:rPr lang="en-US">
                <a:solidFill>
                  <a:srgbClr val="000000"/>
                </a:solidFill>
              </a:rPr>
              <a:t>Though feminist studies focus solely on women's</a:t>
            </a:r>
          </a:p>
          <a:p>
            <a:pPr eaLnBrk="1" fontAlgn="base" hangingPunct="1">
              <a:spcBef>
                <a:spcPct val="0"/>
              </a:spcBef>
              <a:spcAft>
                <a:spcPct val="0"/>
              </a:spcAft>
            </a:pPr>
            <a:r>
              <a:rPr lang="en-US">
                <a:solidFill>
                  <a:srgbClr val="000000"/>
                </a:solidFill>
              </a:rPr>
              <a:t>     	experiences, they err by collectively perpetuating 	the masculine-centered impressions (Fussell, 	1975).</a:t>
            </a:r>
          </a:p>
          <a:p>
            <a:pPr eaLnBrk="1" fontAlgn="base" hangingPunct="1">
              <a:spcBef>
                <a:spcPct val="0"/>
              </a:spcBef>
              <a:spcAft>
                <a:spcPct val="0"/>
              </a:spcAft>
            </a:pPr>
            <a:endParaRPr lang="en-US">
              <a:solidFill>
                <a:srgbClr val="000000"/>
              </a:solidFill>
            </a:endParaRPr>
          </a:p>
          <a:p>
            <a:pPr eaLnBrk="1" fontAlgn="base" hangingPunct="1">
              <a:spcBef>
                <a:spcPct val="0"/>
              </a:spcBef>
              <a:spcAft>
                <a:spcPct val="0"/>
              </a:spcAft>
              <a:buFont typeface="Wingdings" pitchFamily="2" charset="2"/>
              <a:buChar char="Ø"/>
            </a:pPr>
            <a:endParaRPr lang="en-US" sz="2000">
              <a:solidFill>
                <a:srgbClr val="000000"/>
              </a:solidFill>
            </a:endParaRPr>
          </a:p>
        </p:txBody>
      </p:sp>
    </p:spTree>
    <p:extLst>
      <p:ext uri="{BB962C8B-B14F-4D97-AF65-F5344CB8AC3E}">
        <p14:creationId xmlns:p14="http://schemas.microsoft.com/office/powerpoint/2010/main" val="238399276"/>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US" smtClean="0"/>
              <a:t>In-text Citations: </a:t>
            </a:r>
            <a:br>
              <a:rPr lang="en-US" smtClean="0"/>
            </a:br>
            <a:r>
              <a:rPr lang="en-US" sz="2800" smtClean="0"/>
              <a:t>Formatting a Summary or Paraphrase</a:t>
            </a:r>
          </a:p>
        </p:txBody>
      </p:sp>
      <p:sp>
        <p:nvSpPr>
          <p:cNvPr id="43010" name="TextBox 3"/>
          <p:cNvSpPr txBox="1">
            <a:spLocks noChangeArrowheads="1"/>
          </p:cNvSpPr>
          <p:nvPr/>
        </p:nvSpPr>
        <p:spPr bwMode="auto">
          <a:xfrm>
            <a:off x="381000" y="1489075"/>
            <a:ext cx="82296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en-US">
                <a:solidFill>
                  <a:srgbClr val="000000"/>
                </a:solidFill>
              </a:rPr>
              <a:t>When including the quotation in a summary/paraphrase, also provide a page number in parenthesis after the quotation:</a:t>
            </a:r>
          </a:p>
          <a:p>
            <a:pPr eaLnBrk="1" fontAlgn="base" hangingPunct="1">
              <a:spcBef>
                <a:spcPct val="0"/>
              </a:spcBef>
              <a:spcAft>
                <a:spcPct val="0"/>
              </a:spcAft>
            </a:pPr>
            <a:endParaRPr lang="en-US">
              <a:solidFill>
                <a:srgbClr val="000000"/>
              </a:solidFill>
            </a:endParaRPr>
          </a:p>
          <a:p>
            <a:pPr eaLnBrk="1" fontAlgn="base" hangingPunct="1">
              <a:spcBef>
                <a:spcPct val="0"/>
              </a:spcBef>
              <a:spcAft>
                <a:spcPct val="0"/>
              </a:spcAft>
            </a:pPr>
            <a:r>
              <a:rPr lang="en-US">
                <a:solidFill>
                  <a:srgbClr val="000000"/>
                </a:solidFill>
              </a:rPr>
              <a:t>      	According to feminist researchers Raitt and Tate</a:t>
            </a:r>
          </a:p>
          <a:p>
            <a:pPr eaLnBrk="1" fontAlgn="base" hangingPunct="1">
              <a:spcBef>
                <a:spcPct val="0"/>
              </a:spcBef>
              <a:spcAft>
                <a:spcPct val="0"/>
              </a:spcAft>
            </a:pPr>
            <a:r>
              <a:rPr lang="en-US">
                <a:solidFill>
                  <a:srgbClr val="000000"/>
                </a:solidFill>
              </a:rPr>
              <a:t>      	(1997), </a:t>
            </a:r>
            <a:r>
              <a:rPr lang="ja-JP" altLang="en-US">
                <a:solidFill>
                  <a:srgbClr val="000000"/>
                </a:solidFill>
              </a:rPr>
              <a:t>“</a:t>
            </a:r>
            <a:r>
              <a:rPr lang="en-US" altLang="ja-JP">
                <a:solidFill>
                  <a:srgbClr val="000000"/>
                </a:solidFill>
              </a:rPr>
              <a:t>It is no longer true to claim that women's</a:t>
            </a:r>
          </a:p>
          <a:p>
            <a:pPr eaLnBrk="1" fontAlgn="base" hangingPunct="1">
              <a:spcBef>
                <a:spcPct val="0"/>
              </a:spcBef>
              <a:spcAft>
                <a:spcPct val="0"/>
              </a:spcAft>
            </a:pPr>
            <a:r>
              <a:rPr lang="en-US">
                <a:solidFill>
                  <a:srgbClr val="000000"/>
                </a:solidFill>
              </a:rPr>
              <a:t>      	responses to the war have been ignored</a:t>
            </a:r>
            <a:r>
              <a:rPr lang="ja-JP" altLang="en-US">
                <a:solidFill>
                  <a:srgbClr val="000000"/>
                </a:solidFill>
              </a:rPr>
              <a:t>”</a:t>
            </a:r>
            <a:r>
              <a:rPr lang="en-US" altLang="ja-JP">
                <a:solidFill>
                  <a:srgbClr val="000000"/>
                </a:solidFill>
              </a:rPr>
              <a:t> (p. 2).</a:t>
            </a:r>
          </a:p>
          <a:p>
            <a:pPr eaLnBrk="1" fontAlgn="base" hangingPunct="1">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578638180"/>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r>
              <a:rPr lang="en-US" smtClean="0"/>
              <a:t>In-text Citations: </a:t>
            </a:r>
            <a:br>
              <a:rPr lang="en-US" smtClean="0"/>
            </a:br>
            <a:r>
              <a:rPr lang="en-US" sz="2800" smtClean="0"/>
              <a:t>Signal Words</a:t>
            </a:r>
          </a:p>
        </p:txBody>
      </p:sp>
      <p:sp>
        <p:nvSpPr>
          <p:cNvPr id="45058" name="Rectangle 2"/>
          <p:cNvSpPr>
            <a:spLocks noChangeArrowheads="1"/>
          </p:cNvSpPr>
          <p:nvPr/>
        </p:nvSpPr>
        <p:spPr bwMode="auto">
          <a:xfrm>
            <a:off x="457200" y="1219200"/>
            <a:ext cx="8229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endParaRPr lang="en-US" sz="2400" b="1">
              <a:solidFill>
                <a:srgbClr val="000000"/>
              </a:solidFill>
              <a:latin typeface="Arial" pitchFamily="34" charset="0"/>
            </a:endParaRPr>
          </a:p>
          <a:p>
            <a:pPr fontAlgn="base">
              <a:spcBef>
                <a:spcPct val="0"/>
              </a:spcBef>
              <a:spcAft>
                <a:spcPct val="0"/>
              </a:spcAft>
            </a:pPr>
            <a:endParaRPr lang="en-US" sz="2400" b="1">
              <a:solidFill>
                <a:srgbClr val="000000"/>
              </a:solidFill>
              <a:latin typeface="Arial" pitchFamily="34" charset="0"/>
            </a:endParaRPr>
          </a:p>
        </p:txBody>
      </p:sp>
      <p:sp>
        <p:nvSpPr>
          <p:cNvPr id="45059" name="TextBox 3"/>
          <p:cNvSpPr txBox="1">
            <a:spLocks noChangeArrowheads="1"/>
          </p:cNvSpPr>
          <p:nvPr/>
        </p:nvSpPr>
        <p:spPr bwMode="auto">
          <a:xfrm>
            <a:off x="304800" y="1447800"/>
            <a:ext cx="83820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en-US" sz="2600">
                <a:solidFill>
                  <a:srgbClr val="000000"/>
                </a:solidFill>
              </a:rPr>
              <a:t>Introduce quotations with signal phrases, e.g.</a:t>
            </a:r>
          </a:p>
        </p:txBody>
      </p:sp>
      <p:sp>
        <p:nvSpPr>
          <p:cNvPr id="45060" name="TextBox 4"/>
          <p:cNvSpPr txBox="1">
            <a:spLocks noChangeArrowheads="1"/>
          </p:cNvSpPr>
          <p:nvPr/>
        </p:nvSpPr>
        <p:spPr bwMode="auto">
          <a:xfrm>
            <a:off x="1752600" y="2133600"/>
            <a:ext cx="6400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en-US">
                <a:solidFill>
                  <a:srgbClr val="000000"/>
                </a:solidFill>
              </a:rPr>
              <a:t>According to X. (2008), </a:t>
            </a:r>
            <a:r>
              <a:rPr lang="ja-JP" altLang="en-US">
                <a:solidFill>
                  <a:srgbClr val="000000"/>
                </a:solidFill>
              </a:rPr>
              <a:t>“</a:t>
            </a:r>
            <a:r>
              <a:rPr lang="en-US" altLang="ja-JP">
                <a:solidFill>
                  <a:srgbClr val="000000"/>
                </a:solidFill>
              </a:rPr>
              <a:t>….</a:t>
            </a:r>
            <a:r>
              <a:rPr lang="ja-JP" altLang="en-US">
                <a:solidFill>
                  <a:srgbClr val="000000"/>
                </a:solidFill>
              </a:rPr>
              <a:t>”</a:t>
            </a:r>
            <a:r>
              <a:rPr lang="en-US" altLang="ja-JP">
                <a:solidFill>
                  <a:srgbClr val="000000"/>
                </a:solidFill>
              </a:rPr>
              <a:t> (p. 3).</a:t>
            </a:r>
          </a:p>
          <a:p>
            <a:pPr eaLnBrk="1" fontAlgn="base" hangingPunct="1">
              <a:spcBef>
                <a:spcPct val="0"/>
              </a:spcBef>
              <a:spcAft>
                <a:spcPct val="0"/>
              </a:spcAft>
            </a:pPr>
            <a:endParaRPr lang="en-US">
              <a:solidFill>
                <a:srgbClr val="000000"/>
              </a:solidFill>
            </a:endParaRPr>
          </a:p>
          <a:p>
            <a:pPr eaLnBrk="1" fontAlgn="base" hangingPunct="1">
              <a:spcBef>
                <a:spcPct val="0"/>
              </a:spcBef>
              <a:spcAft>
                <a:spcPct val="0"/>
              </a:spcAft>
            </a:pPr>
            <a:r>
              <a:rPr lang="en-US">
                <a:solidFill>
                  <a:srgbClr val="000000"/>
                </a:solidFill>
              </a:rPr>
              <a:t>X. (2008) argued that </a:t>
            </a:r>
            <a:r>
              <a:rPr lang="ja-JP" altLang="en-US">
                <a:solidFill>
                  <a:srgbClr val="000000"/>
                </a:solidFill>
              </a:rPr>
              <a:t>“</a:t>
            </a:r>
            <a:r>
              <a:rPr lang="en-US" altLang="ja-JP">
                <a:solidFill>
                  <a:srgbClr val="000000"/>
                </a:solidFill>
              </a:rPr>
              <a:t>……</a:t>
            </a:r>
            <a:r>
              <a:rPr lang="ja-JP" altLang="en-US">
                <a:solidFill>
                  <a:srgbClr val="000000"/>
                </a:solidFill>
              </a:rPr>
              <a:t>”</a:t>
            </a:r>
            <a:r>
              <a:rPr lang="en-US" altLang="ja-JP">
                <a:solidFill>
                  <a:srgbClr val="000000"/>
                </a:solidFill>
              </a:rPr>
              <a:t> (p. 3).</a:t>
            </a:r>
            <a:endParaRPr lang="en-US">
              <a:solidFill>
                <a:srgbClr val="000000"/>
              </a:solidFill>
            </a:endParaRPr>
          </a:p>
        </p:txBody>
      </p:sp>
      <p:sp>
        <p:nvSpPr>
          <p:cNvPr id="45061" name="TextBox 6"/>
          <p:cNvSpPr txBox="1">
            <a:spLocks noChangeArrowheads="1"/>
          </p:cNvSpPr>
          <p:nvPr/>
        </p:nvSpPr>
        <p:spPr bwMode="auto">
          <a:xfrm>
            <a:off x="304800" y="3581400"/>
            <a:ext cx="7848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en-US" dirty="0">
                <a:solidFill>
                  <a:srgbClr val="000000"/>
                </a:solidFill>
              </a:rPr>
              <a:t>Use such signal verbs as:</a:t>
            </a:r>
          </a:p>
          <a:p>
            <a:pPr eaLnBrk="1" fontAlgn="base" hangingPunct="1">
              <a:spcBef>
                <a:spcPct val="0"/>
              </a:spcBef>
              <a:spcAft>
                <a:spcPct val="0"/>
              </a:spcAft>
            </a:pPr>
            <a:r>
              <a:rPr lang="en-US" dirty="0">
                <a:solidFill>
                  <a:srgbClr val="000000"/>
                </a:solidFill>
              </a:rPr>
              <a:t>              </a:t>
            </a:r>
            <a:r>
              <a:rPr lang="en-US" i="1" dirty="0">
                <a:solidFill>
                  <a:srgbClr val="000000"/>
                </a:solidFill>
              </a:rPr>
              <a:t>acknowledged</a:t>
            </a:r>
            <a:r>
              <a:rPr lang="en-US" dirty="0">
                <a:solidFill>
                  <a:srgbClr val="000000"/>
                </a:solidFill>
              </a:rPr>
              <a:t>, contended, maintained,</a:t>
            </a:r>
          </a:p>
          <a:p>
            <a:pPr eaLnBrk="1" fontAlgn="base" hangingPunct="1">
              <a:spcBef>
                <a:spcPct val="0"/>
              </a:spcBef>
              <a:spcAft>
                <a:spcPct val="0"/>
              </a:spcAft>
            </a:pPr>
            <a:r>
              <a:rPr lang="en-US" dirty="0">
                <a:solidFill>
                  <a:srgbClr val="000000"/>
                </a:solidFill>
              </a:rPr>
              <a:t>              responded, </a:t>
            </a:r>
            <a:r>
              <a:rPr lang="en-US" i="1" dirty="0">
                <a:solidFill>
                  <a:srgbClr val="000000"/>
                </a:solidFill>
              </a:rPr>
              <a:t>reported</a:t>
            </a:r>
            <a:r>
              <a:rPr lang="en-US" dirty="0">
                <a:solidFill>
                  <a:srgbClr val="000000"/>
                </a:solidFill>
              </a:rPr>
              <a:t>, argued, </a:t>
            </a:r>
            <a:r>
              <a:rPr lang="en-US" i="1" dirty="0">
                <a:solidFill>
                  <a:srgbClr val="000000"/>
                </a:solidFill>
              </a:rPr>
              <a:t>concluded</a:t>
            </a:r>
            <a:r>
              <a:rPr lang="en-US" dirty="0">
                <a:solidFill>
                  <a:srgbClr val="000000"/>
                </a:solidFill>
              </a:rPr>
              <a:t>, 	   	   etc</a:t>
            </a:r>
            <a:r>
              <a:rPr lang="en-US" dirty="0" smtClean="0">
                <a:solidFill>
                  <a:srgbClr val="000000"/>
                </a:solidFill>
              </a:rPr>
              <a:t>.</a:t>
            </a:r>
            <a:endParaRPr lang="en-US" dirty="0">
              <a:solidFill>
                <a:srgbClr val="000000"/>
              </a:solidFill>
            </a:endParaRPr>
          </a:p>
        </p:txBody>
      </p:sp>
    </p:spTree>
    <p:extLst>
      <p:ext uri="{BB962C8B-B14F-4D97-AF65-F5344CB8AC3E}">
        <p14:creationId xmlns:p14="http://schemas.microsoft.com/office/powerpoint/2010/main" val="898885813"/>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r>
              <a:rPr lang="en-US" smtClean="0"/>
              <a:t>In-text Citations: </a:t>
            </a:r>
            <a:br>
              <a:rPr lang="en-US" smtClean="0"/>
            </a:br>
            <a:r>
              <a:rPr lang="en-US" sz="2800" smtClean="0"/>
              <a:t>Two or More Works </a:t>
            </a:r>
          </a:p>
        </p:txBody>
      </p:sp>
      <p:sp>
        <p:nvSpPr>
          <p:cNvPr id="47106" name="TextBox 3"/>
          <p:cNvSpPr txBox="1">
            <a:spLocks noChangeArrowheads="1"/>
          </p:cNvSpPr>
          <p:nvPr/>
        </p:nvSpPr>
        <p:spPr bwMode="auto">
          <a:xfrm>
            <a:off x="381000" y="1905000"/>
            <a:ext cx="8382000" cy="289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en-US" sz="2600">
                <a:solidFill>
                  <a:srgbClr val="000000"/>
                </a:solidFill>
              </a:rPr>
              <a:t>When the parenthetical citation includes two or</a:t>
            </a:r>
          </a:p>
          <a:p>
            <a:pPr eaLnBrk="1" fontAlgn="base" hangingPunct="1">
              <a:spcBef>
                <a:spcPct val="0"/>
              </a:spcBef>
              <a:spcAft>
                <a:spcPct val="0"/>
              </a:spcAft>
            </a:pPr>
            <a:r>
              <a:rPr lang="en-US" sz="2600">
                <a:solidFill>
                  <a:srgbClr val="000000"/>
                </a:solidFill>
              </a:rPr>
              <a:t>more works, order them in the same way they appear in the reference list—the author</a:t>
            </a:r>
            <a:r>
              <a:rPr lang="ja-JP" altLang="en-US" sz="2600">
                <a:solidFill>
                  <a:srgbClr val="000000"/>
                </a:solidFill>
              </a:rPr>
              <a:t>’</a:t>
            </a:r>
            <a:r>
              <a:rPr lang="en-US" altLang="ja-JP" sz="2600">
                <a:solidFill>
                  <a:srgbClr val="000000"/>
                </a:solidFill>
              </a:rPr>
              <a:t>s name,   the year of publication—separated by a </a:t>
            </a:r>
          </a:p>
          <a:p>
            <a:pPr eaLnBrk="1" fontAlgn="base" hangingPunct="1">
              <a:spcBef>
                <a:spcPct val="0"/>
              </a:spcBef>
              <a:spcAft>
                <a:spcPct val="0"/>
              </a:spcAft>
            </a:pPr>
            <a:r>
              <a:rPr lang="en-US" sz="2600">
                <a:solidFill>
                  <a:srgbClr val="000000"/>
                </a:solidFill>
              </a:rPr>
              <a:t>semi-colon.</a:t>
            </a:r>
          </a:p>
          <a:p>
            <a:pPr eaLnBrk="1" fontAlgn="base" hangingPunct="1">
              <a:spcBef>
                <a:spcPct val="0"/>
              </a:spcBef>
              <a:spcAft>
                <a:spcPct val="0"/>
              </a:spcAft>
            </a:pPr>
            <a:endParaRPr lang="en-US" sz="2600">
              <a:solidFill>
                <a:srgbClr val="000000"/>
              </a:solidFill>
            </a:endParaRPr>
          </a:p>
          <a:p>
            <a:pPr eaLnBrk="1" fontAlgn="base" hangingPunct="1">
              <a:spcBef>
                <a:spcPct val="0"/>
              </a:spcBef>
              <a:spcAft>
                <a:spcPct val="0"/>
              </a:spcAft>
            </a:pPr>
            <a:r>
              <a:rPr lang="en-US" sz="2600">
                <a:solidFill>
                  <a:srgbClr val="000000"/>
                </a:solidFill>
              </a:rPr>
              <a:t>         </a:t>
            </a:r>
            <a:r>
              <a:rPr lang="en-US">
                <a:solidFill>
                  <a:srgbClr val="000000"/>
                </a:solidFill>
              </a:rPr>
              <a:t>(Kachru, 2005; Smith, 2008)</a:t>
            </a:r>
          </a:p>
        </p:txBody>
      </p:sp>
    </p:spTree>
    <p:extLst>
      <p:ext uri="{BB962C8B-B14F-4D97-AF65-F5344CB8AC3E}">
        <p14:creationId xmlns:p14="http://schemas.microsoft.com/office/powerpoint/2010/main" val="2726601224"/>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pPr eaLnBrk="1" hangingPunct="1"/>
            <a:r>
              <a:rPr lang="en-US" dirty="0" smtClean="0"/>
              <a:t>What is APA?</a:t>
            </a:r>
          </a:p>
        </p:txBody>
      </p:sp>
      <p:sp>
        <p:nvSpPr>
          <p:cNvPr id="6146" name="Rectangle 5"/>
          <p:cNvSpPr>
            <a:spLocks noChangeArrowheads="1"/>
          </p:cNvSpPr>
          <p:nvPr/>
        </p:nvSpPr>
        <p:spPr bwMode="auto">
          <a:xfrm>
            <a:off x="381000" y="1600200"/>
            <a:ext cx="8458200" cy="272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b="1" dirty="0"/>
              <a:t>The American Psychological Association (APA) citation style is the most commonly used format for manuscripts in the social sciences.</a:t>
            </a:r>
          </a:p>
          <a:p>
            <a:pPr eaLnBrk="0" hangingPunct="0"/>
            <a:endParaRPr lang="en-US" b="1" dirty="0"/>
          </a:p>
          <a:p>
            <a:pPr eaLnBrk="0" hangingPunct="0"/>
            <a:r>
              <a:rPr lang="en-US" b="1" dirty="0"/>
              <a:t>APA regulates:</a:t>
            </a:r>
          </a:p>
          <a:p>
            <a:pPr lvl="1" eaLnBrk="0" hangingPunct="0">
              <a:lnSpc>
                <a:spcPct val="150000"/>
              </a:lnSpc>
              <a:buFont typeface="Arial" pitchFamily="34" charset="0"/>
              <a:buChar char="•"/>
            </a:pPr>
            <a:r>
              <a:rPr lang="en-US" b="1" dirty="0"/>
              <a:t> Stylistics</a:t>
            </a:r>
          </a:p>
          <a:p>
            <a:pPr lvl="1" eaLnBrk="0" hangingPunct="0">
              <a:lnSpc>
                <a:spcPct val="150000"/>
              </a:lnSpc>
              <a:buFont typeface="Arial" pitchFamily="34" charset="0"/>
              <a:buChar char="•"/>
            </a:pPr>
            <a:r>
              <a:rPr lang="en-US" b="1" dirty="0"/>
              <a:t> In-text citations</a:t>
            </a:r>
          </a:p>
          <a:p>
            <a:pPr lvl="1" eaLnBrk="0" hangingPunct="0">
              <a:lnSpc>
                <a:spcPct val="150000"/>
              </a:lnSpc>
              <a:buFont typeface="Arial" pitchFamily="34" charset="0"/>
              <a:buChar char="•"/>
            </a:pPr>
            <a:r>
              <a:rPr lang="en-US" b="1" dirty="0"/>
              <a:t> References</a:t>
            </a:r>
          </a:p>
          <a:p>
            <a:pPr eaLnBrk="0" hangingPunct="0"/>
            <a:endParaRPr lang="en-US" dirty="0"/>
          </a:p>
        </p:txBody>
      </p:sp>
      <p:pic>
        <p:nvPicPr>
          <p:cNvPr id="6147" name="Picture 4" descr="Picture 5.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13300" y="2514600"/>
            <a:ext cx="27305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6710767"/>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pPr eaLnBrk="1" hangingPunct="1"/>
            <a:r>
              <a:rPr lang="en-US" smtClean="0"/>
              <a:t>In-text Citations: </a:t>
            </a:r>
            <a:br>
              <a:rPr lang="en-US" smtClean="0"/>
            </a:br>
            <a:r>
              <a:rPr lang="en-US" sz="2800" smtClean="0"/>
              <a:t>A Work with Three to Five authors</a:t>
            </a:r>
          </a:p>
        </p:txBody>
      </p:sp>
      <p:sp>
        <p:nvSpPr>
          <p:cNvPr id="51202" name="TextBox 3"/>
          <p:cNvSpPr txBox="1">
            <a:spLocks noChangeArrowheads="1"/>
          </p:cNvSpPr>
          <p:nvPr/>
        </p:nvSpPr>
        <p:spPr bwMode="auto">
          <a:xfrm>
            <a:off x="381000" y="1371600"/>
            <a:ext cx="83820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en-US">
                <a:solidFill>
                  <a:srgbClr val="000000"/>
                </a:solidFill>
              </a:rPr>
              <a:t>When citing a work with three to five authors, identify all authors in the signal phrase or in parenthesis.</a:t>
            </a:r>
          </a:p>
          <a:p>
            <a:pPr eaLnBrk="1" fontAlgn="base" hangingPunct="1">
              <a:spcBef>
                <a:spcPct val="0"/>
              </a:spcBef>
              <a:spcAft>
                <a:spcPct val="0"/>
              </a:spcAft>
            </a:pPr>
            <a:endParaRPr lang="en-US">
              <a:solidFill>
                <a:srgbClr val="000000"/>
              </a:solidFill>
            </a:endParaRPr>
          </a:p>
          <a:p>
            <a:pPr eaLnBrk="1" fontAlgn="base" hangingPunct="1">
              <a:spcBef>
                <a:spcPct val="0"/>
              </a:spcBef>
              <a:spcAft>
                <a:spcPct val="0"/>
              </a:spcAft>
            </a:pPr>
            <a:r>
              <a:rPr lang="en-US">
                <a:solidFill>
                  <a:srgbClr val="000000"/>
                </a:solidFill>
              </a:rPr>
              <a:t>             (Harklau, Siegal, &amp; Losey, 1999)</a:t>
            </a:r>
          </a:p>
          <a:p>
            <a:pPr eaLnBrk="1" fontAlgn="base" hangingPunct="1">
              <a:spcBef>
                <a:spcPct val="0"/>
              </a:spcBef>
              <a:spcAft>
                <a:spcPct val="0"/>
              </a:spcAft>
            </a:pPr>
            <a:endParaRPr lang="en-US">
              <a:solidFill>
                <a:srgbClr val="000000"/>
              </a:solidFill>
            </a:endParaRPr>
          </a:p>
          <a:p>
            <a:pPr eaLnBrk="1" fontAlgn="base" hangingPunct="1">
              <a:spcBef>
                <a:spcPct val="0"/>
              </a:spcBef>
              <a:spcAft>
                <a:spcPct val="0"/>
              </a:spcAft>
            </a:pPr>
            <a:r>
              <a:rPr lang="en-US">
                <a:solidFill>
                  <a:srgbClr val="000000"/>
                </a:solidFill>
              </a:rPr>
              <a:t>In subsequent citations, only use the first author's last name followed by "et al." in the signal phrase or in parentheses.</a:t>
            </a:r>
          </a:p>
          <a:p>
            <a:pPr eaLnBrk="1" fontAlgn="base" hangingPunct="1">
              <a:spcBef>
                <a:spcPct val="0"/>
              </a:spcBef>
              <a:spcAft>
                <a:spcPct val="0"/>
              </a:spcAft>
            </a:pPr>
            <a:r>
              <a:rPr lang="en-US">
                <a:solidFill>
                  <a:srgbClr val="000000"/>
                </a:solidFill>
              </a:rPr>
              <a:t>                 </a:t>
            </a:r>
          </a:p>
          <a:p>
            <a:pPr eaLnBrk="1" fontAlgn="base" hangingPunct="1">
              <a:spcBef>
                <a:spcPct val="0"/>
              </a:spcBef>
              <a:spcAft>
                <a:spcPct val="0"/>
              </a:spcAft>
            </a:pPr>
            <a:r>
              <a:rPr lang="en-US">
                <a:solidFill>
                  <a:srgbClr val="000000"/>
                </a:solidFill>
              </a:rPr>
              <a:t>                (Harklau et al., 1993)</a:t>
            </a:r>
          </a:p>
          <a:p>
            <a:pPr eaLnBrk="1" fontAlgn="base" hangingPunct="1">
              <a:spcBef>
                <a:spcPct val="0"/>
              </a:spcBef>
              <a:spcAft>
                <a:spcPct val="0"/>
              </a:spcAft>
            </a:pPr>
            <a:endParaRPr lang="en-US">
              <a:solidFill>
                <a:srgbClr val="000000"/>
              </a:solidFill>
            </a:endParaRPr>
          </a:p>
          <a:p>
            <a:pPr eaLnBrk="1" fontAlgn="base" hangingPunct="1">
              <a:spcBef>
                <a:spcPct val="0"/>
              </a:spcBef>
              <a:spcAft>
                <a:spcPct val="0"/>
              </a:spcAft>
            </a:pPr>
            <a:endParaRPr lang="en-US">
              <a:solidFill>
                <a:srgbClr val="000000"/>
              </a:solidFill>
            </a:endParaRPr>
          </a:p>
          <a:p>
            <a:pPr eaLnBrk="1" fontAlgn="base" hangingPunct="1">
              <a:spcBef>
                <a:spcPct val="0"/>
              </a:spcBef>
              <a:spcAft>
                <a:spcPct val="0"/>
              </a:spcAft>
            </a:pPr>
            <a:endParaRPr lang="en-US">
              <a:solidFill>
                <a:srgbClr val="000000"/>
              </a:solidFill>
            </a:endParaRPr>
          </a:p>
          <a:p>
            <a:pPr eaLnBrk="1" fontAlgn="base" hangingPunct="1">
              <a:spcBef>
                <a:spcPct val="0"/>
              </a:spcBef>
              <a:spcAft>
                <a:spcPct val="0"/>
              </a:spcAft>
            </a:pPr>
            <a:endParaRPr lang="en-US">
              <a:solidFill>
                <a:srgbClr val="000000"/>
              </a:solidFill>
            </a:endParaRPr>
          </a:p>
          <a:p>
            <a:pPr eaLnBrk="1" fontAlgn="base" hangingPunct="1">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2669897640"/>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eaLnBrk="1" hangingPunct="1"/>
            <a:r>
              <a:rPr lang="en-US" smtClean="0"/>
              <a:t>In-text Citations: </a:t>
            </a:r>
            <a:br>
              <a:rPr lang="en-US" smtClean="0"/>
            </a:br>
            <a:r>
              <a:rPr lang="en-US" sz="2800" smtClean="0"/>
              <a:t>A Work with Two Authors</a:t>
            </a:r>
          </a:p>
        </p:txBody>
      </p:sp>
      <p:sp>
        <p:nvSpPr>
          <p:cNvPr id="49154" name="TextBox 3"/>
          <p:cNvSpPr txBox="1">
            <a:spLocks noChangeArrowheads="1"/>
          </p:cNvSpPr>
          <p:nvPr/>
        </p:nvSpPr>
        <p:spPr bwMode="auto">
          <a:xfrm>
            <a:off x="381000" y="1371600"/>
            <a:ext cx="8382000" cy="575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hangingPunct="1"/>
            <a:r>
              <a:rPr lang="en-US" sz="2600" dirty="0"/>
              <a:t>When citing a work with two authors, use </a:t>
            </a:r>
            <a:r>
              <a:rPr lang="ja-JP" altLang="en-US" sz="2600" dirty="0"/>
              <a:t>“</a:t>
            </a:r>
            <a:r>
              <a:rPr lang="en-US" altLang="ja-JP" sz="2600" dirty="0"/>
              <a:t>and</a:t>
            </a:r>
            <a:r>
              <a:rPr lang="ja-JP" altLang="en-US" sz="2600" dirty="0"/>
              <a:t>”</a:t>
            </a:r>
            <a:endParaRPr lang="en-US" altLang="ja-JP" sz="2600" dirty="0"/>
          </a:p>
          <a:p>
            <a:pPr eaLnBrk="1" hangingPunct="1"/>
            <a:r>
              <a:rPr lang="en-US" sz="2600" dirty="0"/>
              <a:t>in between authors</a:t>
            </a:r>
            <a:r>
              <a:rPr lang="ja-JP" altLang="en-US" sz="2600" dirty="0"/>
              <a:t>’</a:t>
            </a:r>
            <a:r>
              <a:rPr lang="en-US" altLang="ja-JP" sz="2600" dirty="0"/>
              <a:t> name in the signal phrase </a:t>
            </a:r>
            <a:r>
              <a:rPr lang="en-US" altLang="ja-JP" sz="2600" dirty="0" smtClean="0"/>
              <a:t>and </a:t>
            </a:r>
            <a:r>
              <a:rPr lang="ja-JP" altLang="en-US" sz="2600" dirty="0" smtClean="0"/>
              <a:t>“</a:t>
            </a:r>
            <a:r>
              <a:rPr lang="en-US" altLang="ja-JP" sz="2600" dirty="0"/>
              <a:t>&amp;</a:t>
            </a:r>
            <a:r>
              <a:rPr lang="ja-JP" altLang="en-US" sz="2600" dirty="0"/>
              <a:t>”</a:t>
            </a:r>
            <a:r>
              <a:rPr lang="en-US" altLang="ja-JP" sz="2600" dirty="0"/>
              <a:t> between their names in parenthesis.</a:t>
            </a:r>
          </a:p>
          <a:p>
            <a:pPr eaLnBrk="1" hangingPunct="1"/>
            <a:endParaRPr lang="en-US" sz="2600" dirty="0"/>
          </a:p>
          <a:p>
            <a:pPr eaLnBrk="1" hangingPunct="1"/>
            <a:r>
              <a:rPr lang="en-US" dirty="0"/>
              <a:t>      According to feminist researchers </a:t>
            </a:r>
            <a:r>
              <a:rPr lang="en-US" dirty="0" err="1"/>
              <a:t>Raitt</a:t>
            </a:r>
            <a:r>
              <a:rPr lang="en-US" dirty="0"/>
              <a:t> and Tate</a:t>
            </a:r>
          </a:p>
          <a:p>
            <a:pPr eaLnBrk="1" hangingPunct="1"/>
            <a:r>
              <a:rPr lang="en-US" dirty="0"/>
              <a:t>      (1997), </a:t>
            </a:r>
            <a:r>
              <a:rPr lang="ja-JP" altLang="en-US" dirty="0"/>
              <a:t>“</a:t>
            </a:r>
            <a:r>
              <a:rPr lang="en-US" altLang="ja-JP" dirty="0"/>
              <a:t>It is no longer true to claim that women's</a:t>
            </a:r>
          </a:p>
          <a:p>
            <a:pPr eaLnBrk="1" hangingPunct="1"/>
            <a:r>
              <a:rPr lang="en-US" dirty="0"/>
              <a:t>      responses to the war have been ignored</a:t>
            </a:r>
            <a:r>
              <a:rPr lang="ja-JP" altLang="en-US" dirty="0"/>
              <a:t>”</a:t>
            </a:r>
            <a:r>
              <a:rPr lang="en-US" altLang="ja-JP" dirty="0"/>
              <a:t> (p. 2).</a:t>
            </a:r>
          </a:p>
          <a:p>
            <a:pPr eaLnBrk="1" hangingPunct="1"/>
            <a:endParaRPr lang="en-US" dirty="0"/>
          </a:p>
          <a:p>
            <a:pPr eaLnBrk="1" hangingPunct="1"/>
            <a:r>
              <a:rPr lang="en-US" dirty="0"/>
              <a:t>      Some feminists researchers question that </a:t>
            </a:r>
            <a:r>
              <a:rPr lang="ja-JP" altLang="en-US" dirty="0"/>
              <a:t>“</a:t>
            </a:r>
            <a:r>
              <a:rPr lang="en-US" altLang="ja-JP" dirty="0"/>
              <a:t>women's</a:t>
            </a:r>
          </a:p>
          <a:p>
            <a:pPr eaLnBrk="1" hangingPunct="1"/>
            <a:r>
              <a:rPr lang="en-US" dirty="0"/>
              <a:t>      responses to the war have been ignored</a:t>
            </a:r>
            <a:r>
              <a:rPr lang="ja-JP" altLang="en-US" dirty="0"/>
              <a:t>”</a:t>
            </a:r>
            <a:r>
              <a:rPr lang="en-US" altLang="ja-JP" dirty="0"/>
              <a:t> (</a:t>
            </a:r>
            <a:r>
              <a:rPr lang="en-US" altLang="ja-JP" dirty="0" err="1"/>
              <a:t>Raitt</a:t>
            </a:r>
            <a:r>
              <a:rPr lang="en-US" altLang="ja-JP" dirty="0"/>
              <a:t> &amp;</a:t>
            </a:r>
          </a:p>
          <a:p>
            <a:pPr eaLnBrk="1" hangingPunct="1"/>
            <a:r>
              <a:rPr lang="en-US" dirty="0"/>
              <a:t>     Tate, 1997, p. 2).</a:t>
            </a:r>
          </a:p>
          <a:p>
            <a:pPr eaLnBrk="1" hangingPunct="1"/>
            <a:endParaRPr lang="en-US" dirty="0"/>
          </a:p>
          <a:p>
            <a:pPr eaLnBrk="1" hangingPunct="1"/>
            <a:endParaRPr lang="en-US" dirty="0"/>
          </a:p>
          <a:p>
            <a:pPr eaLnBrk="1" hangingPunct="1"/>
            <a:endParaRPr lang="en-US" dirty="0"/>
          </a:p>
          <a:p>
            <a:pPr eaLnBrk="1" hangingPunct="1"/>
            <a:endParaRPr lang="en-US" dirty="0"/>
          </a:p>
        </p:txBody>
      </p:sp>
    </p:spTree>
    <p:extLst>
      <p:ext uri="{BB962C8B-B14F-4D97-AF65-F5344CB8AC3E}">
        <p14:creationId xmlns:p14="http://schemas.microsoft.com/office/powerpoint/2010/main" val="2500921500"/>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pPr eaLnBrk="1" hangingPunct="1"/>
            <a:r>
              <a:rPr lang="en-US" smtClean="0"/>
              <a:t>In-text Citations: </a:t>
            </a:r>
            <a:br>
              <a:rPr lang="en-US" smtClean="0"/>
            </a:br>
            <a:r>
              <a:rPr lang="en-US" sz="2800" smtClean="0"/>
              <a:t>A Work with Six and More Authors</a:t>
            </a:r>
          </a:p>
        </p:txBody>
      </p:sp>
      <p:sp>
        <p:nvSpPr>
          <p:cNvPr id="53250" name="TextBox 3"/>
          <p:cNvSpPr txBox="1">
            <a:spLocks noChangeArrowheads="1"/>
          </p:cNvSpPr>
          <p:nvPr/>
        </p:nvSpPr>
        <p:spPr bwMode="auto">
          <a:xfrm>
            <a:off x="381000" y="1600200"/>
            <a:ext cx="83820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hangingPunct="1"/>
            <a:r>
              <a:rPr lang="en-US"/>
              <a:t>When citing a work with six and more authors, identify the first author</a:t>
            </a:r>
            <a:r>
              <a:rPr lang="ja-JP" altLang="en-US"/>
              <a:t>’</a:t>
            </a:r>
            <a:r>
              <a:rPr lang="en-US" altLang="ja-JP"/>
              <a:t>s name followed by </a:t>
            </a:r>
            <a:r>
              <a:rPr lang="ja-JP" altLang="en-US"/>
              <a:t>“</a:t>
            </a:r>
            <a:r>
              <a:rPr lang="en-US" altLang="ja-JP"/>
              <a:t>et al.</a:t>
            </a:r>
            <a:r>
              <a:rPr lang="ja-JP" altLang="en-US"/>
              <a:t>”</a:t>
            </a:r>
            <a:endParaRPr lang="en-US" altLang="ja-JP" sz="2800"/>
          </a:p>
          <a:p>
            <a:pPr eaLnBrk="1" hangingPunct="1"/>
            <a:endParaRPr lang="en-US" sz="2600"/>
          </a:p>
          <a:p>
            <a:pPr eaLnBrk="1" hangingPunct="1"/>
            <a:r>
              <a:rPr lang="en-US" sz="2600"/>
              <a:t>              </a:t>
            </a:r>
            <a:r>
              <a:rPr lang="en-US"/>
              <a:t>Smith et al. (2006) maintained that….</a:t>
            </a:r>
          </a:p>
          <a:p>
            <a:pPr eaLnBrk="1" hangingPunct="1"/>
            <a:r>
              <a:rPr lang="en-US"/>
              <a:t>               </a:t>
            </a:r>
          </a:p>
          <a:p>
            <a:pPr eaLnBrk="1" hangingPunct="1"/>
            <a:r>
              <a:rPr lang="en-US"/>
              <a:t>               (Smith et al., 2006) </a:t>
            </a:r>
          </a:p>
          <a:p>
            <a:pPr eaLnBrk="1" hangingPunct="1"/>
            <a:endParaRPr lang="en-US"/>
          </a:p>
          <a:p>
            <a:pPr eaLnBrk="1" hangingPunct="1"/>
            <a:endParaRPr lang="en-US"/>
          </a:p>
          <a:p>
            <a:pPr eaLnBrk="1" hangingPunct="1"/>
            <a:endParaRPr lang="en-US"/>
          </a:p>
        </p:txBody>
      </p:sp>
    </p:spTree>
    <p:extLst>
      <p:ext uri="{BB962C8B-B14F-4D97-AF65-F5344CB8AC3E}">
        <p14:creationId xmlns:p14="http://schemas.microsoft.com/office/powerpoint/2010/main" val="648118775"/>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pPr eaLnBrk="1" hangingPunct="1"/>
            <a:r>
              <a:rPr lang="en-US" smtClean="0"/>
              <a:t>In-text Citations: </a:t>
            </a:r>
            <a:br>
              <a:rPr lang="en-US" smtClean="0"/>
            </a:br>
            <a:r>
              <a:rPr lang="en-US" sz="2800" smtClean="0"/>
              <a:t>A Work of Unknown Author</a:t>
            </a:r>
          </a:p>
        </p:txBody>
      </p:sp>
      <p:sp>
        <p:nvSpPr>
          <p:cNvPr id="55298" name="TextBox 3"/>
          <p:cNvSpPr txBox="1">
            <a:spLocks noChangeArrowheads="1"/>
          </p:cNvSpPr>
          <p:nvPr/>
        </p:nvSpPr>
        <p:spPr bwMode="auto">
          <a:xfrm>
            <a:off x="381000" y="1371600"/>
            <a:ext cx="8382000" cy="433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hangingPunct="1"/>
            <a:r>
              <a:rPr lang="en-US" sz="2600"/>
              <a:t>When citing a work of unknown author, use the source</a:t>
            </a:r>
            <a:r>
              <a:rPr lang="ja-JP" altLang="en-US" sz="2600"/>
              <a:t>’</a:t>
            </a:r>
            <a:r>
              <a:rPr lang="en-US" altLang="ja-JP" sz="2600"/>
              <a:t>s full title in the signal phrase and cite the first word of the title followed by the year of publication in parenthesis. Put titles of articles and chapters in quotation marks; italicize titles of books and reports.</a:t>
            </a:r>
          </a:p>
          <a:p>
            <a:pPr eaLnBrk="1" hangingPunct="1"/>
            <a:endParaRPr lang="en-US" sz="2600"/>
          </a:p>
          <a:p>
            <a:pPr eaLnBrk="1" hangingPunct="1"/>
            <a:r>
              <a:rPr lang="en-US"/>
              <a:t>     	 According to </a:t>
            </a:r>
            <a:r>
              <a:rPr lang="ja-JP" altLang="en-US"/>
              <a:t>“</a:t>
            </a:r>
            <a:r>
              <a:rPr lang="en-US" altLang="ja-JP"/>
              <a:t>Indiana Joins Federal</a:t>
            </a:r>
          </a:p>
          <a:p>
            <a:pPr eaLnBrk="1" hangingPunct="1"/>
            <a:r>
              <a:rPr lang="en-US"/>
              <a:t>            Accountability  System</a:t>
            </a:r>
            <a:r>
              <a:rPr lang="ja-JP" altLang="en-US"/>
              <a:t>”</a:t>
            </a:r>
            <a:r>
              <a:rPr lang="en-US" altLang="ja-JP"/>
              <a:t> (2008), …   </a:t>
            </a:r>
          </a:p>
          <a:p>
            <a:pPr eaLnBrk="1" hangingPunct="1"/>
            <a:r>
              <a:rPr lang="en-US"/>
              <a:t>Or, </a:t>
            </a:r>
          </a:p>
          <a:p>
            <a:pPr eaLnBrk="1" hangingPunct="1"/>
            <a:r>
              <a:rPr lang="en-US"/>
              <a:t>            (</a:t>
            </a:r>
            <a:r>
              <a:rPr lang="ja-JP" altLang="en-US"/>
              <a:t>“</a:t>
            </a:r>
            <a:r>
              <a:rPr lang="en-US" altLang="ja-JP"/>
              <a:t>Indiana,</a:t>
            </a:r>
            <a:r>
              <a:rPr lang="ja-JP" altLang="en-US"/>
              <a:t>”</a:t>
            </a:r>
            <a:r>
              <a:rPr lang="en-US" altLang="ja-JP"/>
              <a:t> 2008)</a:t>
            </a:r>
            <a:endParaRPr lang="en-US"/>
          </a:p>
        </p:txBody>
      </p:sp>
    </p:spTree>
    <p:extLst>
      <p:ext uri="{BB962C8B-B14F-4D97-AF65-F5344CB8AC3E}">
        <p14:creationId xmlns:p14="http://schemas.microsoft.com/office/powerpoint/2010/main" val="3746696286"/>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pPr eaLnBrk="1" hangingPunct="1"/>
            <a:r>
              <a:rPr lang="en-US" smtClean="0"/>
              <a:t>In-text Citations: </a:t>
            </a:r>
            <a:br>
              <a:rPr lang="en-US" smtClean="0"/>
            </a:br>
            <a:r>
              <a:rPr lang="en-US" sz="2800" smtClean="0"/>
              <a:t>Organization</a:t>
            </a:r>
          </a:p>
        </p:txBody>
      </p:sp>
      <p:sp>
        <p:nvSpPr>
          <p:cNvPr id="57346" name="TextBox 3"/>
          <p:cNvSpPr txBox="1">
            <a:spLocks noChangeArrowheads="1"/>
          </p:cNvSpPr>
          <p:nvPr/>
        </p:nvSpPr>
        <p:spPr bwMode="auto">
          <a:xfrm>
            <a:off x="381000" y="1219200"/>
            <a:ext cx="8382000" cy="711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hangingPunct="1"/>
            <a:r>
              <a:rPr lang="en-US"/>
              <a:t>When citing an organization, mention the organization the first time when you cite the source in the signal phrase or the parenthetical citation.</a:t>
            </a:r>
            <a:br>
              <a:rPr lang="en-US"/>
            </a:br>
            <a:endParaRPr lang="en-US"/>
          </a:p>
          <a:p>
            <a:pPr eaLnBrk="1" hangingPunct="1"/>
            <a:r>
              <a:rPr lang="en-US"/>
              <a:t>              The data collected by the Food and Drug</a:t>
            </a:r>
          </a:p>
          <a:p>
            <a:pPr eaLnBrk="1" hangingPunct="1"/>
            <a:r>
              <a:rPr lang="en-US"/>
              <a:t>              Administration (2008) confirmed that…</a:t>
            </a:r>
          </a:p>
          <a:p>
            <a:pPr eaLnBrk="1" hangingPunct="1"/>
            <a:r>
              <a:rPr lang="en-US"/>
              <a:t> </a:t>
            </a:r>
          </a:p>
          <a:p>
            <a:pPr eaLnBrk="1" hangingPunct="1"/>
            <a:r>
              <a:rPr lang="en-US"/>
              <a:t>If the organization has a well-known abbreviation, include the abbreviation in brackets the first time the source is cited and then use only the abbreviation in later citations.</a:t>
            </a:r>
            <a:br>
              <a:rPr lang="en-US"/>
            </a:br>
            <a:endParaRPr lang="en-US"/>
          </a:p>
          <a:p>
            <a:pPr eaLnBrk="1" hangingPunct="1"/>
            <a:r>
              <a:rPr lang="en-US"/>
              <a:t>               Food and Drug Administration (FDA) 		    confirmed … FDA</a:t>
            </a:r>
            <a:r>
              <a:rPr lang="ja-JP" altLang="en-US"/>
              <a:t>’</a:t>
            </a:r>
            <a:r>
              <a:rPr lang="en-US" altLang="ja-JP"/>
              <a:t>s experts tested…</a:t>
            </a:r>
          </a:p>
          <a:p>
            <a:pPr eaLnBrk="1" hangingPunct="1"/>
            <a:endParaRPr lang="en-US"/>
          </a:p>
          <a:p>
            <a:pPr eaLnBrk="1" hangingPunct="1"/>
            <a:endParaRPr lang="en-US"/>
          </a:p>
          <a:p>
            <a:pPr eaLnBrk="1" hangingPunct="1"/>
            <a:endParaRPr lang="en-US"/>
          </a:p>
          <a:p>
            <a:pPr eaLnBrk="1" hangingPunct="1"/>
            <a:endParaRPr lang="en-US"/>
          </a:p>
          <a:p>
            <a:pPr eaLnBrk="1" hangingPunct="1"/>
            <a:endParaRPr lang="en-US"/>
          </a:p>
        </p:txBody>
      </p:sp>
    </p:spTree>
    <p:extLst>
      <p:ext uri="{BB962C8B-B14F-4D97-AF65-F5344CB8AC3E}">
        <p14:creationId xmlns:p14="http://schemas.microsoft.com/office/powerpoint/2010/main" val="3631098205"/>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pPr eaLnBrk="1" hangingPunct="1"/>
            <a:r>
              <a:rPr lang="en-US" smtClean="0"/>
              <a:t>In-text Citations: </a:t>
            </a:r>
            <a:br>
              <a:rPr lang="en-US" smtClean="0"/>
            </a:br>
            <a:r>
              <a:rPr lang="en-US" sz="2800" smtClean="0"/>
              <a:t>Electronic sources</a:t>
            </a:r>
          </a:p>
        </p:txBody>
      </p:sp>
      <p:sp>
        <p:nvSpPr>
          <p:cNvPr id="63490" name="TextBox 3"/>
          <p:cNvSpPr txBox="1">
            <a:spLocks noChangeArrowheads="1"/>
          </p:cNvSpPr>
          <p:nvPr/>
        </p:nvSpPr>
        <p:spPr bwMode="auto">
          <a:xfrm>
            <a:off x="304800" y="1981200"/>
            <a:ext cx="83820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hangingPunct="1"/>
            <a:r>
              <a:rPr lang="en-US" dirty="0"/>
              <a:t>When citing an electronic document, whenever possible, cite it in the author-date style. If electronic source lacks page numbers, locate and identify paragraph number/paragraph heading.</a:t>
            </a:r>
          </a:p>
          <a:p>
            <a:pPr eaLnBrk="1" hangingPunct="1"/>
            <a:endParaRPr lang="en-US" dirty="0"/>
          </a:p>
          <a:p>
            <a:pPr eaLnBrk="1" hangingPunct="1"/>
            <a:r>
              <a:rPr lang="en-US" dirty="0"/>
              <a:t>           According to Smith (1997), ... </a:t>
            </a:r>
            <a:r>
              <a:rPr lang="en-US" dirty="0" smtClean="0"/>
              <a:t>(Animals section, 	</a:t>
            </a:r>
            <a:r>
              <a:rPr lang="en-US" dirty="0" err="1" smtClean="0"/>
              <a:t>para</a:t>
            </a:r>
            <a:r>
              <a:rPr lang="en-US" dirty="0"/>
              <a:t>. 6).</a:t>
            </a:r>
          </a:p>
        </p:txBody>
      </p:sp>
    </p:spTree>
    <p:extLst>
      <p:ext uri="{BB962C8B-B14F-4D97-AF65-F5344CB8AC3E}">
        <p14:creationId xmlns:p14="http://schemas.microsoft.com/office/powerpoint/2010/main" val="2669684298"/>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ctrTitle"/>
          </p:nvPr>
        </p:nvSpPr>
        <p:spPr>
          <a:xfrm>
            <a:off x="685800" y="2590800"/>
            <a:ext cx="7772400" cy="1143000"/>
          </a:xfrm>
        </p:spPr>
        <p:txBody>
          <a:bodyPr/>
          <a:lstStyle/>
          <a:p>
            <a:pPr eaLnBrk="1" hangingPunct="1"/>
            <a:r>
              <a:rPr lang="en-US" smtClean="0"/>
              <a:t>The End</a:t>
            </a:r>
          </a:p>
        </p:txBody>
      </p:sp>
    </p:spTree>
    <p:extLst>
      <p:ext uri="{BB962C8B-B14F-4D97-AF65-F5344CB8AC3E}">
        <p14:creationId xmlns:p14="http://schemas.microsoft.com/office/powerpoint/2010/main" val="2840039294"/>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Box 3"/>
          <p:cNvSpPr txBox="1">
            <a:spLocks noChangeArrowheads="1"/>
          </p:cNvSpPr>
          <p:nvPr/>
        </p:nvSpPr>
        <p:spPr bwMode="auto">
          <a:xfrm>
            <a:off x="304800" y="2133600"/>
            <a:ext cx="82296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lvl="1" eaLnBrk="1" fontAlgn="base" hangingPunct="1">
              <a:spcBef>
                <a:spcPct val="0"/>
              </a:spcBef>
              <a:spcAft>
                <a:spcPct val="0"/>
              </a:spcAft>
              <a:buFont typeface="Arial" pitchFamily="34" charset="0"/>
              <a:buChar char="•"/>
            </a:pPr>
            <a:r>
              <a:rPr lang="en-US">
                <a:solidFill>
                  <a:srgbClr val="000000"/>
                </a:solidFill>
              </a:rPr>
              <a:t> clear: be specific in descriptions and explanations</a:t>
            </a:r>
          </a:p>
          <a:p>
            <a:pPr lvl="1" eaLnBrk="1" fontAlgn="base" hangingPunct="1">
              <a:spcBef>
                <a:spcPct val="0"/>
              </a:spcBef>
              <a:spcAft>
                <a:spcPct val="0"/>
              </a:spcAft>
            </a:pPr>
            <a:endParaRPr lang="en-US">
              <a:solidFill>
                <a:srgbClr val="000000"/>
              </a:solidFill>
            </a:endParaRPr>
          </a:p>
          <a:p>
            <a:pPr lvl="1" eaLnBrk="1" fontAlgn="base" hangingPunct="1">
              <a:spcBef>
                <a:spcPct val="0"/>
              </a:spcBef>
              <a:spcAft>
                <a:spcPct val="0"/>
              </a:spcAft>
              <a:buFont typeface="Arial" pitchFamily="34" charset="0"/>
              <a:buChar char="•"/>
            </a:pPr>
            <a:r>
              <a:rPr lang="en-US">
                <a:solidFill>
                  <a:srgbClr val="000000"/>
                </a:solidFill>
              </a:rPr>
              <a:t> concise: condense information when you can</a:t>
            </a:r>
          </a:p>
          <a:p>
            <a:pPr lvl="1" eaLnBrk="1" fontAlgn="base" hangingPunct="1">
              <a:spcBef>
                <a:spcPct val="0"/>
              </a:spcBef>
              <a:spcAft>
                <a:spcPct val="0"/>
              </a:spcAft>
              <a:buFont typeface="Arial" pitchFamily="34" charset="0"/>
              <a:buChar char="•"/>
            </a:pPr>
            <a:endParaRPr lang="en-US">
              <a:solidFill>
                <a:srgbClr val="000000"/>
              </a:solidFill>
            </a:endParaRPr>
          </a:p>
          <a:p>
            <a:pPr lvl="1" eaLnBrk="1" fontAlgn="base" hangingPunct="1">
              <a:spcBef>
                <a:spcPct val="0"/>
              </a:spcBef>
              <a:spcAft>
                <a:spcPct val="0"/>
              </a:spcAft>
              <a:buFont typeface="Arial" pitchFamily="34" charset="0"/>
              <a:buChar char="•"/>
            </a:pPr>
            <a:r>
              <a:rPr lang="en-US">
                <a:solidFill>
                  <a:srgbClr val="000000"/>
                </a:solidFill>
              </a:rPr>
              <a:t> plain: use simple, descriptive adjectives and  minimize figurative language</a:t>
            </a:r>
          </a:p>
          <a:p>
            <a:pPr eaLnBrk="1" fontAlgn="base" hangingPunct="1">
              <a:spcBef>
                <a:spcPct val="0"/>
              </a:spcBef>
              <a:spcAft>
                <a:spcPct val="0"/>
              </a:spcAft>
            </a:pPr>
            <a:endParaRPr lang="en-US">
              <a:solidFill>
                <a:srgbClr val="000000"/>
              </a:solidFill>
            </a:endParaRPr>
          </a:p>
        </p:txBody>
      </p:sp>
      <p:sp>
        <p:nvSpPr>
          <p:cNvPr id="10242" name="Title 6"/>
          <p:cNvSpPr>
            <a:spLocks noGrp="1"/>
          </p:cNvSpPr>
          <p:nvPr>
            <p:ph type="title"/>
          </p:nvPr>
        </p:nvSpPr>
        <p:spPr/>
        <p:txBody>
          <a:bodyPr/>
          <a:lstStyle/>
          <a:p>
            <a:r>
              <a:rPr lang="en-US" dirty="0" smtClean="0"/>
              <a:t>APA Style: Language</a:t>
            </a:r>
          </a:p>
        </p:txBody>
      </p:sp>
      <p:sp>
        <p:nvSpPr>
          <p:cNvPr id="10243" name="Rectangle 4"/>
          <p:cNvSpPr>
            <a:spLocks noChangeArrowheads="1"/>
          </p:cNvSpPr>
          <p:nvPr/>
        </p:nvSpPr>
        <p:spPr bwMode="auto">
          <a:xfrm>
            <a:off x="304800" y="1524000"/>
            <a:ext cx="8534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fontAlgn="base" hangingPunct="0">
              <a:spcBef>
                <a:spcPct val="0"/>
              </a:spcBef>
              <a:spcAft>
                <a:spcPct val="0"/>
              </a:spcAft>
            </a:pPr>
            <a:r>
              <a:rPr lang="en-US" sz="2400" b="1">
                <a:solidFill>
                  <a:srgbClr val="000000"/>
                </a:solidFill>
                <a:latin typeface="Arial" pitchFamily="34" charset="0"/>
              </a:rPr>
              <a:t>Language in an APA paper is:</a:t>
            </a:r>
          </a:p>
        </p:txBody>
      </p:sp>
    </p:spTree>
    <p:extLst>
      <p:ext uri="{BB962C8B-B14F-4D97-AF65-F5344CB8AC3E}">
        <p14:creationId xmlns:p14="http://schemas.microsoft.com/office/powerpoint/2010/main" val="3761605752"/>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General Format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8851326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t>General Format</a:t>
            </a:r>
          </a:p>
        </p:txBody>
      </p:sp>
      <p:sp>
        <p:nvSpPr>
          <p:cNvPr id="16386" name="Rectangle 4"/>
          <p:cNvSpPr>
            <a:spLocks noChangeArrowheads="1"/>
          </p:cNvSpPr>
          <p:nvPr/>
        </p:nvSpPr>
        <p:spPr bwMode="auto">
          <a:xfrm>
            <a:off x="304800" y="1981200"/>
            <a:ext cx="8382000" cy="4426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spcBef>
                <a:spcPts val="1000"/>
              </a:spcBef>
              <a:buFont typeface="Arial" pitchFamily="34" charset="0"/>
              <a:buChar char="•"/>
            </a:pPr>
            <a:r>
              <a:rPr lang="en-US" sz="2400" b="1" dirty="0"/>
              <a:t> be typed and double-spaced </a:t>
            </a:r>
            <a:endParaRPr lang="en-US" sz="2400" b="1" dirty="0" smtClean="0"/>
          </a:p>
          <a:p>
            <a:pPr lvl="1">
              <a:spcBef>
                <a:spcPts val="1000"/>
              </a:spcBef>
              <a:buFont typeface="Arial" pitchFamily="34" charset="0"/>
              <a:buChar char="•"/>
            </a:pPr>
            <a:r>
              <a:rPr lang="en-US" sz="2400" b="1" dirty="0"/>
              <a:t> </a:t>
            </a:r>
            <a:r>
              <a:rPr lang="en-US" sz="2400" b="1" dirty="0" smtClean="0"/>
              <a:t>be </a:t>
            </a:r>
            <a:r>
              <a:rPr lang="en-US" sz="2400" b="1" dirty="0"/>
              <a:t>printed on standard-sized paper (8.5</a:t>
            </a:r>
            <a:r>
              <a:rPr lang="ja-JP" altLang="en-US" sz="2400" b="1" dirty="0"/>
              <a:t>”</a:t>
            </a:r>
            <a:r>
              <a:rPr lang="en-US" altLang="ja-JP" sz="2400" b="1" dirty="0"/>
              <a:t>x11</a:t>
            </a:r>
            <a:r>
              <a:rPr lang="ja-JP" altLang="en-US" sz="2400" b="1" dirty="0"/>
              <a:t>”</a:t>
            </a:r>
            <a:r>
              <a:rPr lang="en-US" altLang="ja-JP" sz="2400" b="1" dirty="0"/>
              <a:t>)</a:t>
            </a:r>
          </a:p>
          <a:p>
            <a:pPr lvl="1">
              <a:spcBef>
                <a:spcPts val="1000"/>
              </a:spcBef>
              <a:buFont typeface="Arial" pitchFamily="34" charset="0"/>
              <a:buChar char="•"/>
            </a:pPr>
            <a:r>
              <a:rPr lang="en-US" sz="2400" b="1" dirty="0"/>
              <a:t> use 1</a:t>
            </a:r>
            <a:r>
              <a:rPr lang="ja-JP" altLang="en-US" sz="2400" b="1" dirty="0"/>
              <a:t>”</a:t>
            </a:r>
            <a:r>
              <a:rPr lang="en-US" altLang="ja-JP" sz="2400" b="1" dirty="0"/>
              <a:t> margins on all sides</a:t>
            </a:r>
          </a:p>
          <a:p>
            <a:pPr lvl="1">
              <a:spcBef>
                <a:spcPts val="1000"/>
              </a:spcBef>
              <a:buFont typeface="Arial" pitchFamily="34" charset="0"/>
              <a:buChar char="•"/>
            </a:pPr>
            <a:r>
              <a:rPr lang="en-US" sz="2400" b="1" dirty="0"/>
              <a:t> use </a:t>
            </a:r>
            <a:r>
              <a:rPr lang="en-US" sz="2400" b="1" dirty="0" smtClean="0"/>
              <a:t>12 </a:t>
            </a:r>
            <a:r>
              <a:rPr lang="en-US" sz="2400" b="1" dirty="0"/>
              <a:t>pt. Times New Roman or a similar font</a:t>
            </a:r>
          </a:p>
          <a:p>
            <a:pPr lvl="1">
              <a:spcBef>
                <a:spcPts val="1000"/>
              </a:spcBef>
              <a:buFont typeface="Arial" pitchFamily="34" charset="0"/>
              <a:buChar char="•"/>
            </a:pPr>
            <a:r>
              <a:rPr lang="en-US" sz="2400" b="1" dirty="0"/>
              <a:t> include  a page header (title) in the upper left-hand of every page and a page number in the upper right-hand side of every page</a:t>
            </a:r>
          </a:p>
          <a:p>
            <a:pPr lvl="1">
              <a:spcBef>
                <a:spcPts val="1000"/>
              </a:spcBef>
            </a:pPr>
            <a:r>
              <a:rPr lang="en-US" sz="2400" b="1" dirty="0"/>
              <a:t>Note: If you are writing a manuscript draft, APA suggests using two spaces between sentences to aid readability (see pp. 87-88 in the APA manual). </a:t>
            </a:r>
          </a:p>
        </p:txBody>
      </p:sp>
      <p:sp>
        <p:nvSpPr>
          <p:cNvPr id="16387" name="TextBox 4"/>
          <p:cNvSpPr txBox="1">
            <a:spLocks noChangeArrowheads="1"/>
          </p:cNvSpPr>
          <p:nvPr/>
        </p:nvSpPr>
        <p:spPr bwMode="auto">
          <a:xfrm>
            <a:off x="304800" y="1447800"/>
            <a:ext cx="8534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hangingPunct="1"/>
            <a:r>
              <a:rPr lang="en-US"/>
              <a:t>Your essay should:</a:t>
            </a:r>
          </a:p>
        </p:txBody>
      </p:sp>
    </p:spTree>
    <p:extLst>
      <p:ext uri="{BB962C8B-B14F-4D97-AF65-F5344CB8AC3E}">
        <p14:creationId xmlns:p14="http://schemas.microsoft.com/office/powerpoint/2010/main" val="2891041619"/>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t>Title Page</a:t>
            </a:r>
          </a:p>
        </p:txBody>
      </p:sp>
      <p:pic>
        <p:nvPicPr>
          <p:cNvPr id="20482" name="Picture 5" descr="APA Title Pag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97463" y="1295400"/>
            <a:ext cx="35020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useBgFill="1">
        <p:nvSpPr>
          <p:cNvPr id="5" name="Rounded Rectangular Callout 4"/>
          <p:cNvSpPr/>
          <p:nvPr/>
        </p:nvSpPr>
        <p:spPr bwMode="auto">
          <a:xfrm>
            <a:off x="609600" y="1371600"/>
            <a:ext cx="3581400" cy="2057400"/>
          </a:xfrm>
          <a:prstGeom prst="wedgeRoundRectCallout">
            <a:avLst>
              <a:gd name="adj1" fmla="val 85691"/>
              <a:gd name="adj2" fmla="val -35788"/>
              <a:gd name="adj3" fmla="val 16667"/>
            </a:avLst>
          </a:prstGeom>
          <a:ln w="9525" cap="flat" cmpd="sng" algn="ct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prstDash val="solid"/>
            <a:round/>
            <a:headEnd type="none" w="med" len="med"/>
            <a:tailEnd type="none" w="med" len="med"/>
          </a:ln>
          <a:effectLst/>
        </p:spPr>
        <p:txBody>
          <a:bodyPr/>
          <a:lstStyle/>
          <a:p>
            <a:pPr eaLnBrk="0" hangingPunct="0">
              <a:defRPr/>
            </a:pPr>
            <a:r>
              <a:rPr lang="en-US" sz="2400" b="1" dirty="0">
                <a:latin typeface="Helvetica" pitchFamily="-108" charset="0"/>
                <a:ea typeface="ＭＳ Ｐゴシック" pitchFamily="-108" charset="-128"/>
                <a:cs typeface="ＭＳ Ｐゴシック" pitchFamily="-108" charset="-128"/>
              </a:rPr>
              <a:t>Page header:</a:t>
            </a:r>
          </a:p>
          <a:p>
            <a:pPr eaLnBrk="0" hangingPunct="0">
              <a:defRPr/>
            </a:pPr>
            <a:r>
              <a:rPr lang="en-US" sz="2400" b="1" dirty="0">
                <a:latin typeface="Helvetica" pitchFamily="-108" charset="0"/>
                <a:ea typeface="ＭＳ Ｐゴシック" pitchFamily="-108" charset="-128"/>
                <a:cs typeface="ＭＳ Ｐゴシック" pitchFamily="-108" charset="-128"/>
              </a:rPr>
              <a:t>(use Insert Page Header)</a:t>
            </a:r>
          </a:p>
          <a:p>
            <a:pPr eaLnBrk="0" hangingPunct="0">
              <a:defRPr/>
            </a:pPr>
            <a:r>
              <a:rPr lang="en-US" sz="2400" b="1" dirty="0">
                <a:latin typeface="Helvetica" pitchFamily="-108" charset="0"/>
                <a:ea typeface="ＭＳ Ｐゴシック" pitchFamily="-108" charset="-128"/>
                <a:cs typeface="ＭＳ Ｐゴシック" pitchFamily="-108" charset="-128"/>
              </a:rPr>
              <a:t>title flush left + page number flush right.</a:t>
            </a:r>
          </a:p>
        </p:txBody>
      </p:sp>
      <p:sp useBgFill="1">
        <p:nvSpPr>
          <p:cNvPr id="8" name="Rounded Rectangular Callout 7"/>
          <p:cNvSpPr/>
          <p:nvPr/>
        </p:nvSpPr>
        <p:spPr bwMode="auto">
          <a:xfrm>
            <a:off x="685800" y="3581400"/>
            <a:ext cx="3657600" cy="2514600"/>
          </a:xfrm>
          <a:prstGeom prst="wedgeRoundRectCallout">
            <a:avLst>
              <a:gd name="adj1" fmla="val 103333"/>
              <a:gd name="adj2" fmla="val -78428"/>
              <a:gd name="adj3" fmla="val 16667"/>
            </a:avLst>
          </a:prstGeom>
          <a:ln w="9525" cap="flat" cmpd="sng" algn="ct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prstDash val="solid"/>
            <a:round/>
            <a:headEnd type="none" w="med" len="med"/>
            <a:tailEnd type="none" w="med" len="med"/>
          </a:ln>
          <a:effectLst/>
        </p:spPr>
        <p:txBody>
          <a:bodyPr/>
          <a:lstStyle>
            <a:lvl1pPr eaLnBrk="0" hangingPunct="0">
              <a:defRPr sz="2400" b="1">
                <a:solidFill>
                  <a:schemeClr val="tx1"/>
                </a:solidFill>
                <a:latin typeface="Arial" charset="0"/>
                <a:ea typeface="ＭＳ Ｐゴシック" charset="0"/>
                <a:cs typeface="Arial" charset="0"/>
              </a:defRPr>
            </a:lvl1pPr>
            <a:lvl2pPr marL="37931725" indent="-37474525" eaLnBrk="0" hangingPunct="0">
              <a:defRPr sz="2400" b="1">
                <a:solidFill>
                  <a:schemeClr val="tx1"/>
                </a:solidFill>
                <a:latin typeface="Arial" charset="0"/>
                <a:ea typeface="Arial" charset="0"/>
                <a:cs typeface="Arial" charset="0"/>
              </a:defRPr>
            </a:lvl2pPr>
            <a:lvl3pPr eaLnBrk="0" hangingPunct="0">
              <a:defRPr sz="2400" b="1">
                <a:solidFill>
                  <a:schemeClr val="tx1"/>
                </a:solidFill>
                <a:latin typeface="Arial" charset="0"/>
                <a:ea typeface="Arial" charset="0"/>
                <a:cs typeface="Arial" charset="0"/>
              </a:defRPr>
            </a:lvl3pPr>
            <a:lvl4pPr eaLnBrk="0" hangingPunct="0">
              <a:defRPr sz="2400" b="1">
                <a:solidFill>
                  <a:schemeClr val="tx1"/>
                </a:solidFill>
                <a:latin typeface="Arial" charset="0"/>
                <a:ea typeface="Arial" charset="0"/>
                <a:cs typeface="Arial" charset="0"/>
              </a:defRPr>
            </a:lvl4pPr>
            <a:lvl5pPr eaLnBrk="0" hangingPunct="0">
              <a:defRPr sz="2400" b="1">
                <a:solidFill>
                  <a:schemeClr val="tx1"/>
                </a:solidFill>
                <a:latin typeface="Arial" charset="0"/>
                <a:ea typeface="Arial" charset="0"/>
                <a:cs typeface="Arial" charset="0"/>
              </a:defRPr>
            </a:lvl5pPr>
            <a:lvl6pPr marL="457200" eaLnBrk="0" fontAlgn="base" hangingPunct="0">
              <a:spcBef>
                <a:spcPct val="0"/>
              </a:spcBef>
              <a:spcAft>
                <a:spcPct val="0"/>
              </a:spcAft>
              <a:defRPr sz="2400" b="1">
                <a:solidFill>
                  <a:schemeClr val="tx1"/>
                </a:solidFill>
                <a:latin typeface="Arial" charset="0"/>
                <a:ea typeface="Arial" charset="0"/>
                <a:cs typeface="Arial" charset="0"/>
              </a:defRPr>
            </a:lvl6pPr>
            <a:lvl7pPr marL="914400" eaLnBrk="0" fontAlgn="base" hangingPunct="0">
              <a:spcBef>
                <a:spcPct val="0"/>
              </a:spcBef>
              <a:spcAft>
                <a:spcPct val="0"/>
              </a:spcAft>
              <a:defRPr sz="2400" b="1">
                <a:solidFill>
                  <a:schemeClr val="tx1"/>
                </a:solidFill>
                <a:latin typeface="Arial" charset="0"/>
                <a:ea typeface="Arial" charset="0"/>
                <a:cs typeface="Arial" charset="0"/>
              </a:defRPr>
            </a:lvl7pPr>
            <a:lvl8pPr marL="1371600" eaLnBrk="0" fontAlgn="base" hangingPunct="0">
              <a:spcBef>
                <a:spcPct val="0"/>
              </a:spcBef>
              <a:spcAft>
                <a:spcPct val="0"/>
              </a:spcAft>
              <a:defRPr sz="2400" b="1">
                <a:solidFill>
                  <a:schemeClr val="tx1"/>
                </a:solidFill>
                <a:latin typeface="Arial" charset="0"/>
                <a:ea typeface="Arial" charset="0"/>
                <a:cs typeface="Arial" charset="0"/>
              </a:defRPr>
            </a:lvl8pPr>
            <a:lvl9pPr marL="1828800" eaLnBrk="0" fontAlgn="base" hangingPunct="0">
              <a:spcBef>
                <a:spcPct val="0"/>
              </a:spcBef>
              <a:spcAft>
                <a:spcPct val="0"/>
              </a:spcAft>
              <a:defRPr sz="2400" b="1">
                <a:solidFill>
                  <a:schemeClr val="tx1"/>
                </a:solidFill>
                <a:latin typeface="Arial" charset="0"/>
                <a:ea typeface="Arial" charset="0"/>
                <a:cs typeface="Arial" charset="0"/>
              </a:defRPr>
            </a:lvl9pPr>
          </a:lstStyle>
          <a:p>
            <a:pPr>
              <a:defRPr/>
            </a:pPr>
            <a:r>
              <a:rPr lang="en-US" dirty="0" smtClean="0">
                <a:latin typeface="Helvetica" charset="0"/>
                <a:cs typeface="ＭＳ Ｐゴシック" charset="0"/>
              </a:rPr>
              <a:t>Title:</a:t>
            </a:r>
          </a:p>
          <a:p>
            <a:pPr>
              <a:defRPr/>
            </a:pPr>
            <a:r>
              <a:rPr lang="en-US" dirty="0" smtClean="0">
                <a:latin typeface="Helvetica" charset="0"/>
                <a:cs typeface="ＭＳ Ｐゴシック" charset="0"/>
              </a:rPr>
              <a:t>(in the upper half of the page, centered)</a:t>
            </a:r>
          </a:p>
          <a:p>
            <a:pPr>
              <a:defRPr/>
            </a:pPr>
            <a:r>
              <a:rPr lang="en-US" dirty="0" smtClean="0">
                <a:latin typeface="Helvetica" charset="0"/>
                <a:cs typeface="ＭＳ Ｐゴシック" charset="0"/>
              </a:rPr>
              <a:t>name (no title or degree) + affiliation (university, etc.)</a:t>
            </a:r>
          </a:p>
          <a:p>
            <a:pPr>
              <a:defRPr/>
            </a:pPr>
            <a:endParaRPr lang="en-US" dirty="0" smtClean="0">
              <a:latin typeface="Helvetica" charset="0"/>
              <a:cs typeface="ＭＳ Ｐゴシック" charset="0"/>
            </a:endParaRPr>
          </a:p>
        </p:txBody>
      </p:sp>
    </p:spTree>
    <p:extLst>
      <p:ext uri="{BB962C8B-B14F-4D97-AF65-F5344CB8AC3E}">
        <p14:creationId xmlns:p14="http://schemas.microsoft.com/office/powerpoint/2010/main" val="76007235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mtClean="0"/>
              <a:t>Main Body (Text)</a:t>
            </a:r>
          </a:p>
        </p:txBody>
      </p:sp>
      <p:sp>
        <p:nvSpPr>
          <p:cNvPr id="24578" name="TextBox 2"/>
          <p:cNvSpPr txBox="1">
            <a:spLocks noChangeArrowheads="1"/>
          </p:cNvSpPr>
          <p:nvPr/>
        </p:nvSpPr>
        <p:spPr bwMode="auto">
          <a:xfrm>
            <a:off x="685800" y="1447800"/>
            <a:ext cx="76200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hangingPunct="1">
              <a:buFont typeface="Arial" pitchFamily="34" charset="0"/>
              <a:buChar char="•"/>
            </a:pPr>
            <a:r>
              <a:rPr lang="en-US" dirty="0"/>
              <a:t> Number the first text page as page number 2</a:t>
            </a:r>
          </a:p>
          <a:p>
            <a:pPr eaLnBrk="1" hangingPunct="1">
              <a:buFont typeface="Arial" pitchFamily="34" charset="0"/>
              <a:buChar char="•"/>
            </a:pPr>
            <a:endParaRPr lang="en-US" dirty="0"/>
          </a:p>
          <a:p>
            <a:pPr eaLnBrk="1" hangingPunct="1">
              <a:buFont typeface="Arial" pitchFamily="34" charset="0"/>
              <a:buChar char="•"/>
            </a:pPr>
            <a:r>
              <a:rPr lang="en-US" dirty="0"/>
              <a:t> Type and center the title of the </a:t>
            </a:r>
            <a:r>
              <a:rPr lang="en-US" dirty="0" smtClean="0"/>
              <a:t>paper at the </a:t>
            </a:r>
            <a:r>
              <a:rPr lang="en-US" dirty="0"/>
              <a:t>top of the page</a:t>
            </a:r>
          </a:p>
          <a:p>
            <a:pPr eaLnBrk="1" hangingPunct="1">
              <a:buFont typeface="Arial" pitchFamily="34" charset="0"/>
              <a:buChar char="•"/>
            </a:pPr>
            <a:endParaRPr lang="en-US" dirty="0"/>
          </a:p>
          <a:p>
            <a:pPr eaLnBrk="1" hangingPunct="1">
              <a:buFont typeface="Arial" pitchFamily="34" charset="0"/>
              <a:buChar char="•"/>
            </a:pPr>
            <a:r>
              <a:rPr lang="en-US" dirty="0"/>
              <a:t> Type the text double-spaced with all sections following each other without a break</a:t>
            </a:r>
          </a:p>
          <a:p>
            <a:pPr eaLnBrk="1" hangingPunct="1">
              <a:buFont typeface="Arial" pitchFamily="34" charset="0"/>
              <a:buChar char="•"/>
            </a:pPr>
            <a:endParaRPr lang="en-US" dirty="0"/>
          </a:p>
          <a:p>
            <a:pPr eaLnBrk="1" hangingPunct="1">
              <a:buFont typeface="Arial" pitchFamily="34" charset="0"/>
              <a:buChar char="•"/>
            </a:pPr>
            <a:r>
              <a:rPr lang="en-US" dirty="0"/>
              <a:t> Identify the sources you use in the paper in parenthetical in-text citations</a:t>
            </a:r>
          </a:p>
          <a:p>
            <a:pPr eaLnBrk="1" hangingPunct="1"/>
            <a:endParaRPr lang="en-US" dirty="0"/>
          </a:p>
        </p:txBody>
      </p:sp>
    </p:spTree>
    <p:extLst>
      <p:ext uri="{BB962C8B-B14F-4D97-AF65-F5344CB8AC3E}">
        <p14:creationId xmlns:p14="http://schemas.microsoft.com/office/powerpoint/2010/main" val="3515686366"/>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References</a:t>
            </a:r>
            <a:endParaRPr lang="en-US" dirty="0"/>
          </a:p>
        </p:txBody>
      </p:sp>
      <p:sp>
        <p:nvSpPr>
          <p:cNvPr id="3" name="Subtitle 2"/>
          <p:cNvSpPr>
            <a:spLocks noGrp="1"/>
          </p:cNvSpPr>
          <p:nvPr>
            <p:ph type="subTitle" idx="1"/>
          </p:nvPr>
        </p:nvSpPr>
        <p:spPr/>
        <p:txBody>
          <a:bodyPr/>
          <a:lstStyle/>
          <a:p>
            <a:r>
              <a:rPr lang="en-US" dirty="0" smtClean="0"/>
              <a:t>Basics</a:t>
            </a:r>
            <a:endParaRPr lang="en-US" dirty="0"/>
          </a:p>
        </p:txBody>
      </p:sp>
    </p:spTree>
    <p:extLst>
      <p:ext uri="{BB962C8B-B14F-4D97-AF65-F5344CB8AC3E}">
        <p14:creationId xmlns:p14="http://schemas.microsoft.com/office/powerpoint/2010/main" val="365847702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6" descr="Picture 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81550" y="1295400"/>
            <a:ext cx="390525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6" name="Title 1"/>
          <p:cNvSpPr>
            <a:spLocks noGrp="1"/>
          </p:cNvSpPr>
          <p:nvPr>
            <p:ph type="title"/>
          </p:nvPr>
        </p:nvSpPr>
        <p:spPr/>
        <p:txBody>
          <a:bodyPr/>
          <a:lstStyle/>
          <a:p>
            <a:pPr eaLnBrk="1" hangingPunct="1"/>
            <a:r>
              <a:rPr lang="en-US" smtClean="0"/>
              <a:t>References Page</a:t>
            </a:r>
          </a:p>
        </p:txBody>
      </p:sp>
      <p:sp>
        <p:nvSpPr>
          <p:cNvPr id="26627" name="TextBox 3"/>
          <p:cNvSpPr txBox="1">
            <a:spLocks noChangeArrowheads="1"/>
          </p:cNvSpPr>
          <p:nvPr/>
        </p:nvSpPr>
        <p:spPr bwMode="auto">
          <a:xfrm>
            <a:off x="457200" y="1295400"/>
            <a:ext cx="4038600" cy="5062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hangingPunct="1">
              <a:buFont typeface="Arial" pitchFamily="34" charset="0"/>
              <a:buChar char="•"/>
            </a:pPr>
            <a:r>
              <a:rPr lang="en-US" sz="1900" dirty="0"/>
              <a:t> Center the title (References) at the top of the page. Do not bold it.</a:t>
            </a:r>
          </a:p>
          <a:p>
            <a:pPr eaLnBrk="1" hangingPunct="1">
              <a:buFont typeface="Arial" pitchFamily="34" charset="0"/>
              <a:buChar char="•"/>
            </a:pPr>
            <a:endParaRPr lang="en-US" sz="1900" dirty="0"/>
          </a:p>
          <a:p>
            <a:pPr eaLnBrk="1" hangingPunct="1">
              <a:buFont typeface="Arial" pitchFamily="34" charset="0"/>
              <a:buChar char="•"/>
            </a:pPr>
            <a:r>
              <a:rPr lang="en-US" sz="1900" dirty="0"/>
              <a:t> Double-space reference entries</a:t>
            </a:r>
          </a:p>
          <a:p>
            <a:pPr eaLnBrk="1" hangingPunct="1">
              <a:buFont typeface="Arial" pitchFamily="34" charset="0"/>
              <a:buChar char="•"/>
            </a:pPr>
            <a:endParaRPr lang="en-US" sz="1900" dirty="0"/>
          </a:p>
          <a:p>
            <a:pPr eaLnBrk="1" hangingPunct="1">
              <a:buFont typeface="Arial" pitchFamily="34" charset="0"/>
              <a:buChar char="•"/>
            </a:pPr>
            <a:r>
              <a:rPr lang="en-US" sz="1900" dirty="0"/>
              <a:t> Flush left the first line of the entry and indent subsequent lines</a:t>
            </a:r>
          </a:p>
          <a:p>
            <a:pPr eaLnBrk="1" hangingPunct="1">
              <a:buFont typeface="Arial" pitchFamily="34" charset="0"/>
              <a:buChar char="•"/>
            </a:pPr>
            <a:endParaRPr lang="en-US" sz="1900" dirty="0"/>
          </a:p>
          <a:p>
            <a:pPr eaLnBrk="1" hangingPunct="1">
              <a:buFont typeface="Arial" pitchFamily="34" charset="0"/>
              <a:buChar char="•"/>
            </a:pPr>
            <a:r>
              <a:rPr lang="en-US" sz="1900" dirty="0"/>
              <a:t> Order entries alphabetically by the author</a:t>
            </a:r>
            <a:r>
              <a:rPr lang="ja-JP" altLang="en-US" sz="1900" dirty="0"/>
              <a:t>’</a:t>
            </a:r>
            <a:r>
              <a:rPr lang="en-US" altLang="ja-JP" sz="1900" dirty="0"/>
              <a:t>s </a:t>
            </a:r>
            <a:r>
              <a:rPr lang="en-US" altLang="ja-JP" sz="1900" dirty="0" smtClean="0"/>
              <a:t>surnames</a:t>
            </a:r>
          </a:p>
          <a:p>
            <a:pPr eaLnBrk="1" hangingPunct="1">
              <a:buFont typeface="Arial" pitchFamily="34" charset="0"/>
              <a:buChar char="•"/>
            </a:pPr>
            <a:endParaRPr lang="en-US" sz="1900" dirty="0"/>
          </a:p>
          <a:p>
            <a:pPr eaLnBrk="1" hangingPunct="1">
              <a:buFont typeface="Arial" pitchFamily="34" charset="0"/>
              <a:buChar char="•"/>
            </a:pPr>
            <a:r>
              <a:rPr lang="en-US" sz="1900" dirty="0" smtClean="0"/>
              <a:t>Example: </a:t>
            </a:r>
            <a:r>
              <a:rPr lang="en-US" sz="1900" dirty="0" smtClean="0">
                <a:hlinkClick r:id="rId4"/>
              </a:rPr>
              <a:t>http://flash1r.apa.org/apastyle/basics/data/resources/references-example.pdf</a:t>
            </a:r>
            <a:endParaRPr lang="en-US" sz="1900" dirty="0"/>
          </a:p>
        </p:txBody>
      </p:sp>
    </p:spTree>
    <p:extLst>
      <p:ext uri="{BB962C8B-B14F-4D97-AF65-F5344CB8AC3E}">
        <p14:creationId xmlns:p14="http://schemas.microsoft.com/office/powerpoint/2010/main" val="249294605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ppt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lack"/>
        <a:ea typeface="ＭＳ Ｐゴシック"/>
        <a:cs typeface=""/>
      </a:majorFont>
      <a:minorFont>
        <a:latin typeface="Helvetic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3005</Words>
  <Application>Microsoft Office PowerPoint</Application>
  <PresentationFormat>On-screen Show (4:3)</PresentationFormat>
  <Paragraphs>289</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ppttemplate</vt:lpstr>
      <vt:lpstr>APA  Formatting and Style Guide</vt:lpstr>
      <vt:lpstr>What is APA?</vt:lpstr>
      <vt:lpstr>APA Style: Language</vt:lpstr>
      <vt:lpstr>General Format</vt:lpstr>
      <vt:lpstr>General Format</vt:lpstr>
      <vt:lpstr>Title Page</vt:lpstr>
      <vt:lpstr>Main Body (Text)</vt:lpstr>
      <vt:lpstr>References</vt:lpstr>
      <vt:lpstr>References Page</vt:lpstr>
      <vt:lpstr>References: Basics</vt:lpstr>
      <vt:lpstr>References: Basics</vt:lpstr>
      <vt:lpstr>Making the References List</vt:lpstr>
      <vt:lpstr>In-text citations</vt:lpstr>
      <vt:lpstr>In-text Citations: Basics</vt:lpstr>
      <vt:lpstr>In-text Citations:  Formatting Quotations</vt:lpstr>
      <vt:lpstr>In-text Citations:  Formatting a Summary or Paraphrase</vt:lpstr>
      <vt:lpstr>In-text Citations:  Formatting a Summary or Paraphrase</vt:lpstr>
      <vt:lpstr>In-text Citations:  Signal Words</vt:lpstr>
      <vt:lpstr>In-text Citations:  Two or More Works </vt:lpstr>
      <vt:lpstr>In-text Citations:  A Work with Three to Five authors</vt:lpstr>
      <vt:lpstr>In-text Citations:  A Work with Two Authors</vt:lpstr>
      <vt:lpstr>In-text Citations:  A Work with Six and More Authors</vt:lpstr>
      <vt:lpstr>In-text Citations:  A Work of Unknown Author</vt:lpstr>
      <vt:lpstr>In-text Citations:  Organization</vt:lpstr>
      <vt:lpstr>In-text Citations:  Electronic sources</vt:lpstr>
      <vt:lpstr>The End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Formatting and Style Guide</dc:title>
  <dc:creator>Bekah</dc:creator>
  <cp:lastModifiedBy>Bekah</cp:lastModifiedBy>
  <cp:revision>11</cp:revision>
  <dcterms:created xsi:type="dcterms:W3CDTF">2013-12-16T03:43:42Z</dcterms:created>
  <dcterms:modified xsi:type="dcterms:W3CDTF">2014-12-08T04:05:24Z</dcterms:modified>
</cp:coreProperties>
</file>